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7"/>
  </p:notesMasterIdLst>
  <p:handoutMasterIdLst>
    <p:handoutMasterId r:id="rId18"/>
  </p:handoutMasterIdLst>
  <p:sldIdLst>
    <p:sldId id="314" r:id="rId5"/>
    <p:sldId id="330" r:id="rId6"/>
    <p:sldId id="315" r:id="rId7"/>
    <p:sldId id="320" r:id="rId8"/>
    <p:sldId id="318" r:id="rId9"/>
    <p:sldId id="322" r:id="rId10"/>
    <p:sldId id="329" r:id="rId11"/>
    <p:sldId id="321" r:id="rId12"/>
    <p:sldId id="319" r:id="rId13"/>
    <p:sldId id="324" r:id="rId14"/>
    <p:sldId id="317" r:id="rId15"/>
    <p:sldId id="30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74F68F-7C95-2F5C-66C4-203AE52DF3B7}" v="205" dt="2025-01-11T08:47:50.3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5388" autoAdjust="0"/>
  </p:normalViewPr>
  <p:slideViewPr>
    <p:cSldViewPr snapToGrid="0">
      <p:cViewPr>
        <p:scale>
          <a:sx n="78" d="100"/>
          <a:sy n="78" d="100"/>
        </p:scale>
        <p:origin x="869" y="211"/>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994826-AD8C-43CE-8A88-A22A0F1E7A9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84E0AFB-A39F-4633-8935-5563C28E78BC}">
      <dgm:prSet custT="1"/>
      <dgm:spPr/>
      <dgm:t>
        <a:bodyPr/>
        <a:lstStyle/>
        <a:p>
          <a:r>
            <a:rPr lang="en-US" sz="2400" b="1" dirty="0">
              <a:solidFill>
                <a:srgbClr val="00B050"/>
              </a:solidFill>
              <a:latin typeface="Lucida Bright" panose="02040602050505020304" pitchFamily="18" charset="0"/>
            </a:rPr>
            <a:t>Scalability and Flexibility</a:t>
          </a:r>
          <a:endParaRPr lang="en-US" sz="2400" dirty="0">
            <a:solidFill>
              <a:srgbClr val="00B050"/>
            </a:solidFill>
            <a:latin typeface="Lucida Bright" panose="02040602050505020304" pitchFamily="18" charset="0"/>
          </a:endParaRPr>
        </a:p>
      </dgm:t>
    </dgm:pt>
    <dgm:pt modelId="{5C7B23DB-81AC-44A9-9019-E3F4BAE20686}" type="parTrans" cxnId="{9E7EBFCA-CF14-4539-89B6-7D358D6A6744}">
      <dgm:prSet/>
      <dgm:spPr/>
      <dgm:t>
        <a:bodyPr/>
        <a:lstStyle/>
        <a:p>
          <a:endParaRPr lang="en-US"/>
        </a:p>
      </dgm:t>
    </dgm:pt>
    <dgm:pt modelId="{CA8D0EAD-9E7E-4C39-BDBC-5AC9ADD96E54}" type="sibTrans" cxnId="{9E7EBFCA-CF14-4539-89B6-7D358D6A6744}">
      <dgm:prSet/>
      <dgm:spPr/>
      <dgm:t>
        <a:bodyPr/>
        <a:lstStyle/>
        <a:p>
          <a:endParaRPr lang="en-US"/>
        </a:p>
      </dgm:t>
    </dgm:pt>
    <dgm:pt modelId="{689677C1-0765-406A-9677-5D72A2D32031}">
      <dgm:prSet custT="1"/>
      <dgm:spPr/>
      <dgm:t>
        <a:bodyPr/>
        <a:lstStyle/>
        <a:p>
          <a:pPr algn="l"/>
          <a:r>
            <a:rPr lang="en-US" sz="1800" dirty="0">
              <a:latin typeface="Lucida Bright" panose="02040602050505020304" pitchFamily="18" charset="0"/>
            </a:rPr>
            <a:t>Easily scale resources up or down based on demand, ensuring startups can adapt quickly to market changes.</a:t>
          </a:r>
        </a:p>
      </dgm:t>
    </dgm:pt>
    <dgm:pt modelId="{4D5EB2E3-9387-483A-A6AC-84AAE4DE5E2C}" type="parTrans" cxnId="{75D27ACD-D3CF-4247-873A-80ED9323D34B}">
      <dgm:prSet/>
      <dgm:spPr/>
      <dgm:t>
        <a:bodyPr/>
        <a:lstStyle/>
        <a:p>
          <a:endParaRPr lang="en-US"/>
        </a:p>
      </dgm:t>
    </dgm:pt>
    <dgm:pt modelId="{7EB5FD8B-FFD3-4540-87A8-AB9007C72515}" type="sibTrans" cxnId="{75D27ACD-D3CF-4247-873A-80ED9323D34B}">
      <dgm:prSet/>
      <dgm:spPr/>
      <dgm:t>
        <a:bodyPr/>
        <a:lstStyle/>
        <a:p>
          <a:endParaRPr lang="en-US"/>
        </a:p>
      </dgm:t>
    </dgm:pt>
    <dgm:pt modelId="{DD5DE400-50EE-4B78-9C5F-837A9B2732C7}">
      <dgm:prSet custT="1"/>
      <dgm:spPr/>
      <dgm:t>
        <a:bodyPr/>
        <a:lstStyle/>
        <a:p>
          <a:r>
            <a:rPr lang="en-US" sz="2400" b="1" dirty="0">
              <a:solidFill>
                <a:srgbClr val="00B050"/>
              </a:solidFill>
              <a:latin typeface="Lucida Bright" panose="02040602050505020304" pitchFamily="18" charset="0"/>
            </a:rPr>
            <a:t>Cost Efficiency</a:t>
          </a:r>
          <a:endParaRPr lang="en-US" sz="2400" dirty="0">
            <a:solidFill>
              <a:srgbClr val="00B050"/>
            </a:solidFill>
            <a:latin typeface="Lucida Bright" panose="02040602050505020304" pitchFamily="18" charset="0"/>
          </a:endParaRPr>
        </a:p>
      </dgm:t>
    </dgm:pt>
    <dgm:pt modelId="{923CBEB3-5C0B-4A9F-9D86-E863645E5134}" type="parTrans" cxnId="{DD1C1D0D-B83F-48E6-BC83-336F7C6DF212}">
      <dgm:prSet/>
      <dgm:spPr/>
      <dgm:t>
        <a:bodyPr/>
        <a:lstStyle/>
        <a:p>
          <a:endParaRPr lang="en-US"/>
        </a:p>
      </dgm:t>
    </dgm:pt>
    <dgm:pt modelId="{4721C8E7-D3F7-4264-8235-427F8A5516E7}" type="sibTrans" cxnId="{DD1C1D0D-B83F-48E6-BC83-336F7C6DF212}">
      <dgm:prSet/>
      <dgm:spPr/>
      <dgm:t>
        <a:bodyPr/>
        <a:lstStyle/>
        <a:p>
          <a:endParaRPr lang="en-US"/>
        </a:p>
      </dgm:t>
    </dgm:pt>
    <dgm:pt modelId="{6717B467-7450-4731-9C09-040F8815603A}">
      <dgm:prSet custT="1"/>
      <dgm:spPr/>
      <dgm:t>
        <a:bodyPr/>
        <a:lstStyle/>
        <a:p>
          <a:r>
            <a:rPr lang="en-US" sz="1800" dirty="0">
              <a:latin typeface="Lucida Bright" panose="02040602050505020304" pitchFamily="18" charset="0"/>
            </a:rPr>
            <a:t>Operates on a pay-as-you-go model, eliminating the need for large upfront investments and allowing startups to manage costs effectively.</a:t>
          </a:r>
        </a:p>
      </dgm:t>
    </dgm:pt>
    <dgm:pt modelId="{3D26A3A6-8FFA-4B12-8957-B400FC518DE4}" type="parTrans" cxnId="{EEE09755-9CE9-433E-87D5-844869AE50F4}">
      <dgm:prSet/>
      <dgm:spPr/>
      <dgm:t>
        <a:bodyPr/>
        <a:lstStyle/>
        <a:p>
          <a:endParaRPr lang="en-US"/>
        </a:p>
      </dgm:t>
    </dgm:pt>
    <dgm:pt modelId="{72AF5BA2-EEFE-438C-B76C-BA40444DE182}" type="sibTrans" cxnId="{EEE09755-9CE9-433E-87D5-844869AE50F4}">
      <dgm:prSet/>
      <dgm:spPr/>
      <dgm:t>
        <a:bodyPr/>
        <a:lstStyle/>
        <a:p>
          <a:endParaRPr lang="en-US"/>
        </a:p>
      </dgm:t>
    </dgm:pt>
    <dgm:pt modelId="{EE2B945F-49DB-4B7B-8106-0332AB37F95C}" type="pres">
      <dgm:prSet presAssocID="{0A994826-AD8C-43CE-8A88-A22A0F1E7A9E}" presName="root" presStyleCnt="0">
        <dgm:presLayoutVars>
          <dgm:dir/>
          <dgm:resizeHandles val="exact"/>
        </dgm:presLayoutVars>
      </dgm:prSet>
      <dgm:spPr/>
    </dgm:pt>
    <dgm:pt modelId="{92539EF4-A1CB-4D08-B555-569965C68498}" type="pres">
      <dgm:prSet presAssocID="{784E0AFB-A39F-4633-8935-5563C28E78BC}" presName="compNode" presStyleCnt="0"/>
      <dgm:spPr/>
    </dgm:pt>
    <dgm:pt modelId="{7368CC7B-5012-48C1-A19F-58E01F0075BA}" type="pres">
      <dgm:prSet presAssocID="{784E0AFB-A39F-4633-8935-5563C28E78BC}" presName="bgRect" presStyleLbl="bgShp" presStyleIdx="0" presStyleCnt="4"/>
      <dgm:spPr/>
    </dgm:pt>
    <dgm:pt modelId="{D1E861B2-4BD6-4B84-BFB0-638E85F22126}" type="pres">
      <dgm:prSet presAssocID="{784E0AFB-A39F-4633-8935-5563C28E78B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1149D90E-9815-49F7-9C24-E8E8803A6138}" type="pres">
      <dgm:prSet presAssocID="{784E0AFB-A39F-4633-8935-5563C28E78BC}" presName="spaceRect" presStyleCnt="0"/>
      <dgm:spPr/>
    </dgm:pt>
    <dgm:pt modelId="{19D3AE49-3A39-4A8D-A2FA-BB9E8B237A7E}" type="pres">
      <dgm:prSet presAssocID="{784E0AFB-A39F-4633-8935-5563C28E78BC}" presName="parTx" presStyleLbl="revTx" presStyleIdx="0" presStyleCnt="4">
        <dgm:presLayoutVars>
          <dgm:chMax val="0"/>
          <dgm:chPref val="0"/>
        </dgm:presLayoutVars>
      </dgm:prSet>
      <dgm:spPr/>
    </dgm:pt>
    <dgm:pt modelId="{045EFB5C-CCAE-490C-9889-151843FB7898}" type="pres">
      <dgm:prSet presAssocID="{CA8D0EAD-9E7E-4C39-BDBC-5AC9ADD96E54}" presName="sibTrans" presStyleCnt="0"/>
      <dgm:spPr/>
    </dgm:pt>
    <dgm:pt modelId="{D73501A4-30CC-4CEB-B532-793CB5F342B2}" type="pres">
      <dgm:prSet presAssocID="{689677C1-0765-406A-9677-5D72A2D32031}" presName="compNode" presStyleCnt="0"/>
      <dgm:spPr/>
    </dgm:pt>
    <dgm:pt modelId="{6D668F7A-D75C-4580-931D-895FBD53D1DA}" type="pres">
      <dgm:prSet presAssocID="{689677C1-0765-406A-9677-5D72A2D32031}" presName="bgRect" presStyleLbl="bgShp" presStyleIdx="1" presStyleCnt="4"/>
      <dgm:spPr/>
    </dgm:pt>
    <dgm:pt modelId="{59D9EC93-6EBD-436B-A021-68529A0D507F}" type="pres">
      <dgm:prSet presAssocID="{689677C1-0765-406A-9677-5D72A2D3203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ximize"/>
        </a:ext>
      </dgm:extLst>
    </dgm:pt>
    <dgm:pt modelId="{CA488C82-F6A8-4F15-BA45-FD8250EBCA87}" type="pres">
      <dgm:prSet presAssocID="{689677C1-0765-406A-9677-5D72A2D32031}" presName="spaceRect" presStyleCnt="0"/>
      <dgm:spPr/>
    </dgm:pt>
    <dgm:pt modelId="{2C77C92C-4812-4B71-80E9-F22B411B1561}" type="pres">
      <dgm:prSet presAssocID="{689677C1-0765-406A-9677-5D72A2D32031}" presName="parTx" presStyleLbl="revTx" presStyleIdx="1" presStyleCnt="4">
        <dgm:presLayoutVars>
          <dgm:chMax val="0"/>
          <dgm:chPref val="0"/>
        </dgm:presLayoutVars>
      </dgm:prSet>
      <dgm:spPr/>
    </dgm:pt>
    <dgm:pt modelId="{57964AE0-1012-4798-A8D1-DA80A0554DC3}" type="pres">
      <dgm:prSet presAssocID="{7EB5FD8B-FFD3-4540-87A8-AB9007C72515}" presName="sibTrans" presStyleCnt="0"/>
      <dgm:spPr/>
    </dgm:pt>
    <dgm:pt modelId="{8EFB1398-C4F5-4714-9BE7-8A006D04A391}" type="pres">
      <dgm:prSet presAssocID="{DD5DE400-50EE-4B78-9C5F-837A9B2732C7}" presName="compNode" presStyleCnt="0"/>
      <dgm:spPr/>
    </dgm:pt>
    <dgm:pt modelId="{2DE92408-D343-4650-9778-9D5EBDE1B175}" type="pres">
      <dgm:prSet presAssocID="{DD5DE400-50EE-4B78-9C5F-837A9B2732C7}" presName="bgRect" presStyleLbl="bgShp" presStyleIdx="2" presStyleCnt="4"/>
      <dgm:spPr/>
    </dgm:pt>
    <dgm:pt modelId="{52781D30-8B62-40A5-ABA4-99A3DC86042A}" type="pres">
      <dgm:prSet presAssocID="{DD5DE400-50EE-4B78-9C5F-837A9B2732C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ins"/>
        </a:ext>
      </dgm:extLst>
    </dgm:pt>
    <dgm:pt modelId="{17C72490-ECC7-43A6-975D-5FBB79701586}" type="pres">
      <dgm:prSet presAssocID="{DD5DE400-50EE-4B78-9C5F-837A9B2732C7}" presName="spaceRect" presStyleCnt="0"/>
      <dgm:spPr/>
    </dgm:pt>
    <dgm:pt modelId="{E2665AC5-F2A2-4E54-B72A-A270F52AAE19}" type="pres">
      <dgm:prSet presAssocID="{DD5DE400-50EE-4B78-9C5F-837A9B2732C7}" presName="parTx" presStyleLbl="revTx" presStyleIdx="2" presStyleCnt="4">
        <dgm:presLayoutVars>
          <dgm:chMax val="0"/>
          <dgm:chPref val="0"/>
        </dgm:presLayoutVars>
      </dgm:prSet>
      <dgm:spPr/>
    </dgm:pt>
    <dgm:pt modelId="{BEAA14F1-78E8-4986-82E2-636C4B35E672}" type="pres">
      <dgm:prSet presAssocID="{4721C8E7-D3F7-4264-8235-427F8A5516E7}" presName="sibTrans" presStyleCnt="0"/>
      <dgm:spPr/>
    </dgm:pt>
    <dgm:pt modelId="{217F14F9-D253-4E88-B4EC-FADDDED5297E}" type="pres">
      <dgm:prSet presAssocID="{6717B467-7450-4731-9C09-040F8815603A}" presName="compNode" presStyleCnt="0"/>
      <dgm:spPr/>
    </dgm:pt>
    <dgm:pt modelId="{CCE510E3-743E-4E0B-BE7D-4CCEF9F45335}" type="pres">
      <dgm:prSet presAssocID="{6717B467-7450-4731-9C09-040F8815603A}" presName="bgRect" presStyleLbl="bgShp" presStyleIdx="3" presStyleCnt="4"/>
      <dgm:spPr/>
    </dgm:pt>
    <dgm:pt modelId="{EE3B4A97-5B64-4D89-9BCD-096F9BDC965C}" type="pres">
      <dgm:prSet presAssocID="{6717B467-7450-4731-9C09-040F8815603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uro"/>
        </a:ext>
      </dgm:extLst>
    </dgm:pt>
    <dgm:pt modelId="{92116EE1-DACB-466C-A44D-43534654AF27}" type="pres">
      <dgm:prSet presAssocID="{6717B467-7450-4731-9C09-040F8815603A}" presName="spaceRect" presStyleCnt="0"/>
      <dgm:spPr/>
    </dgm:pt>
    <dgm:pt modelId="{4B804165-5175-4AA6-888C-B7B422530FBE}" type="pres">
      <dgm:prSet presAssocID="{6717B467-7450-4731-9C09-040F8815603A}" presName="parTx" presStyleLbl="revTx" presStyleIdx="3" presStyleCnt="4">
        <dgm:presLayoutVars>
          <dgm:chMax val="0"/>
          <dgm:chPref val="0"/>
        </dgm:presLayoutVars>
      </dgm:prSet>
      <dgm:spPr/>
    </dgm:pt>
  </dgm:ptLst>
  <dgm:cxnLst>
    <dgm:cxn modelId="{DD1C1D0D-B83F-48E6-BC83-336F7C6DF212}" srcId="{0A994826-AD8C-43CE-8A88-A22A0F1E7A9E}" destId="{DD5DE400-50EE-4B78-9C5F-837A9B2732C7}" srcOrd="2" destOrd="0" parTransId="{923CBEB3-5C0B-4A9F-9D86-E863645E5134}" sibTransId="{4721C8E7-D3F7-4264-8235-427F8A5516E7}"/>
    <dgm:cxn modelId="{4C9A4E4F-59C2-46B7-B302-C629D01B7F5D}" type="presOf" srcId="{DD5DE400-50EE-4B78-9C5F-837A9B2732C7}" destId="{E2665AC5-F2A2-4E54-B72A-A270F52AAE19}" srcOrd="0" destOrd="0" presId="urn:microsoft.com/office/officeart/2018/2/layout/IconVerticalSolidList"/>
    <dgm:cxn modelId="{649B2F71-983A-4D06-9634-5DD2CF247441}" type="presOf" srcId="{6717B467-7450-4731-9C09-040F8815603A}" destId="{4B804165-5175-4AA6-888C-B7B422530FBE}" srcOrd="0" destOrd="0" presId="urn:microsoft.com/office/officeart/2018/2/layout/IconVerticalSolidList"/>
    <dgm:cxn modelId="{D25BB871-F05B-431C-B4BB-666B9C71D903}" type="presOf" srcId="{784E0AFB-A39F-4633-8935-5563C28E78BC}" destId="{19D3AE49-3A39-4A8D-A2FA-BB9E8B237A7E}" srcOrd="0" destOrd="0" presId="urn:microsoft.com/office/officeart/2018/2/layout/IconVerticalSolidList"/>
    <dgm:cxn modelId="{EEE09755-9CE9-433E-87D5-844869AE50F4}" srcId="{0A994826-AD8C-43CE-8A88-A22A0F1E7A9E}" destId="{6717B467-7450-4731-9C09-040F8815603A}" srcOrd="3" destOrd="0" parTransId="{3D26A3A6-8FFA-4B12-8957-B400FC518DE4}" sibTransId="{72AF5BA2-EEFE-438C-B76C-BA40444DE182}"/>
    <dgm:cxn modelId="{4E458A8E-2486-4ECF-B52D-C273BD0B2C9F}" type="presOf" srcId="{0A994826-AD8C-43CE-8A88-A22A0F1E7A9E}" destId="{EE2B945F-49DB-4B7B-8106-0332AB37F95C}" srcOrd="0" destOrd="0" presId="urn:microsoft.com/office/officeart/2018/2/layout/IconVerticalSolidList"/>
    <dgm:cxn modelId="{747E8FB6-5BC0-4E55-B82C-3FEDFAD1D2F0}" type="presOf" srcId="{689677C1-0765-406A-9677-5D72A2D32031}" destId="{2C77C92C-4812-4B71-80E9-F22B411B1561}" srcOrd="0" destOrd="0" presId="urn:microsoft.com/office/officeart/2018/2/layout/IconVerticalSolidList"/>
    <dgm:cxn modelId="{9E7EBFCA-CF14-4539-89B6-7D358D6A6744}" srcId="{0A994826-AD8C-43CE-8A88-A22A0F1E7A9E}" destId="{784E0AFB-A39F-4633-8935-5563C28E78BC}" srcOrd="0" destOrd="0" parTransId="{5C7B23DB-81AC-44A9-9019-E3F4BAE20686}" sibTransId="{CA8D0EAD-9E7E-4C39-BDBC-5AC9ADD96E54}"/>
    <dgm:cxn modelId="{75D27ACD-D3CF-4247-873A-80ED9323D34B}" srcId="{0A994826-AD8C-43CE-8A88-A22A0F1E7A9E}" destId="{689677C1-0765-406A-9677-5D72A2D32031}" srcOrd="1" destOrd="0" parTransId="{4D5EB2E3-9387-483A-A6AC-84AAE4DE5E2C}" sibTransId="{7EB5FD8B-FFD3-4540-87A8-AB9007C72515}"/>
    <dgm:cxn modelId="{29F82E58-2CF1-47EF-89C2-00DD5F328144}" type="presParOf" srcId="{EE2B945F-49DB-4B7B-8106-0332AB37F95C}" destId="{92539EF4-A1CB-4D08-B555-569965C68498}" srcOrd="0" destOrd="0" presId="urn:microsoft.com/office/officeart/2018/2/layout/IconVerticalSolidList"/>
    <dgm:cxn modelId="{95E78914-A33C-436C-A329-20195782D3D5}" type="presParOf" srcId="{92539EF4-A1CB-4D08-B555-569965C68498}" destId="{7368CC7B-5012-48C1-A19F-58E01F0075BA}" srcOrd="0" destOrd="0" presId="urn:microsoft.com/office/officeart/2018/2/layout/IconVerticalSolidList"/>
    <dgm:cxn modelId="{42CD0771-B0F7-4BF6-9A4D-C0107B3ABCEC}" type="presParOf" srcId="{92539EF4-A1CB-4D08-B555-569965C68498}" destId="{D1E861B2-4BD6-4B84-BFB0-638E85F22126}" srcOrd="1" destOrd="0" presId="urn:microsoft.com/office/officeart/2018/2/layout/IconVerticalSolidList"/>
    <dgm:cxn modelId="{36F5965F-17D7-4DA2-89FC-7CD1D32AD8C6}" type="presParOf" srcId="{92539EF4-A1CB-4D08-B555-569965C68498}" destId="{1149D90E-9815-49F7-9C24-E8E8803A6138}" srcOrd="2" destOrd="0" presId="urn:microsoft.com/office/officeart/2018/2/layout/IconVerticalSolidList"/>
    <dgm:cxn modelId="{22D23D7F-3AD0-488A-B37E-626FCC7D58E9}" type="presParOf" srcId="{92539EF4-A1CB-4D08-B555-569965C68498}" destId="{19D3AE49-3A39-4A8D-A2FA-BB9E8B237A7E}" srcOrd="3" destOrd="0" presId="urn:microsoft.com/office/officeart/2018/2/layout/IconVerticalSolidList"/>
    <dgm:cxn modelId="{A712B223-D4A9-4BC6-A3A0-F06D02B04394}" type="presParOf" srcId="{EE2B945F-49DB-4B7B-8106-0332AB37F95C}" destId="{045EFB5C-CCAE-490C-9889-151843FB7898}" srcOrd="1" destOrd="0" presId="urn:microsoft.com/office/officeart/2018/2/layout/IconVerticalSolidList"/>
    <dgm:cxn modelId="{87319F41-DE1C-404E-865B-EDAF4C0B0894}" type="presParOf" srcId="{EE2B945F-49DB-4B7B-8106-0332AB37F95C}" destId="{D73501A4-30CC-4CEB-B532-793CB5F342B2}" srcOrd="2" destOrd="0" presId="urn:microsoft.com/office/officeart/2018/2/layout/IconVerticalSolidList"/>
    <dgm:cxn modelId="{61CF194F-1E32-47CF-BBAD-EAC592FF4CB5}" type="presParOf" srcId="{D73501A4-30CC-4CEB-B532-793CB5F342B2}" destId="{6D668F7A-D75C-4580-931D-895FBD53D1DA}" srcOrd="0" destOrd="0" presId="urn:microsoft.com/office/officeart/2018/2/layout/IconVerticalSolidList"/>
    <dgm:cxn modelId="{6B5434AA-B09A-4B2A-98BF-00DDCC70E7B4}" type="presParOf" srcId="{D73501A4-30CC-4CEB-B532-793CB5F342B2}" destId="{59D9EC93-6EBD-436B-A021-68529A0D507F}" srcOrd="1" destOrd="0" presId="urn:microsoft.com/office/officeart/2018/2/layout/IconVerticalSolidList"/>
    <dgm:cxn modelId="{AC72F156-20A3-4A32-9DA7-A2DC2DE91A41}" type="presParOf" srcId="{D73501A4-30CC-4CEB-B532-793CB5F342B2}" destId="{CA488C82-F6A8-4F15-BA45-FD8250EBCA87}" srcOrd="2" destOrd="0" presId="urn:microsoft.com/office/officeart/2018/2/layout/IconVerticalSolidList"/>
    <dgm:cxn modelId="{ABB83723-D7F5-4081-8F47-142F8A726ECF}" type="presParOf" srcId="{D73501A4-30CC-4CEB-B532-793CB5F342B2}" destId="{2C77C92C-4812-4B71-80E9-F22B411B1561}" srcOrd="3" destOrd="0" presId="urn:microsoft.com/office/officeart/2018/2/layout/IconVerticalSolidList"/>
    <dgm:cxn modelId="{0743E279-1333-48F1-8546-7D32F3F4BBEE}" type="presParOf" srcId="{EE2B945F-49DB-4B7B-8106-0332AB37F95C}" destId="{57964AE0-1012-4798-A8D1-DA80A0554DC3}" srcOrd="3" destOrd="0" presId="urn:microsoft.com/office/officeart/2018/2/layout/IconVerticalSolidList"/>
    <dgm:cxn modelId="{ED96B7CB-5691-45B9-BF72-5112F384BDFD}" type="presParOf" srcId="{EE2B945F-49DB-4B7B-8106-0332AB37F95C}" destId="{8EFB1398-C4F5-4714-9BE7-8A006D04A391}" srcOrd="4" destOrd="0" presId="urn:microsoft.com/office/officeart/2018/2/layout/IconVerticalSolidList"/>
    <dgm:cxn modelId="{F1F6A890-3E57-4A56-80D4-1F8E06D4A0ED}" type="presParOf" srcId="{8EFB1398-C4F5-4714-9BE7-8A006D04A391}" destId="{2DE92408-D343-4650-9778-9D5EBDE1B175}" srcOrd="0" destOrd="0" presId="urn:microsoft.com/office/officeart/2018/2/layout/IconVerticalSolidList"/>
    <dgm:cxn modelId="{C1B45176-04BB-45EE-9417-1E6D4A9D6285}" type="presParOf" srcId="{8EFB1398-C4F5-4714-9BE7-8A006D04A391}" destId="{52781D30-8B62-40A5-ABA4-99A3DC86042A}" srcOrd="1" destOrd="0" presId="urn:microsoft.com/office/officeart/2018/2/layout/IconVerticalSolidList"/>
    <dgm:cxn modelId="{505CCD6D-A6AF-475A-BD29-FD079EBA3021}" type="presParOf" srcId="{8EFB1398-C4F5-4714-9BE7-8A006D04A391}" destId="{17C72490-ECC7-43A6-975D-5FBB79701586}" srcOrd="2" destOrd="0" presId="urn:microsoft.com/office/officeart/2018/2/layout/IconVerticalSolidList"/>
    <dgm:cxn modelId="{6267B52C-C5CD-4193-BA51-B7CDBE3DE8B9}" type="presParOf" srcId="{8EFB1398-C4F5-4714-9BE7-8A006D04A391}" destId="{E2665AC5-F2A2-4E54-B72A-A270F52AAE19}" srcOrd="3" destOrd="0" presId="urn:microsoft.com/office/officeart/2018/2/layout/IconVerticalSolidList"/>
    <dgm:cxn modelId="{8F585DB0-0594-4B61-99A3-1D2F1DD8A6D8}" type="presParOf" srcId="{EE2B945F-49DB-4B7B-8106-0332AB37F95C}" destId="{BEAA14F1-78E8-4986-82E2-636C4B35E672}" srcOrd="5" destOrd="0" presId="urn:microsoft.com/office/officeart/2018/2/layout/IconVerticalSolidList"/>
    <dgm:cxn modelId="{28E823D0-D35D-4579-B4E0-555D2A7E4631}" type="presParOf" srcId="{EE2B945F-49DB-4B7B-8106-0332AB37F95C}" destId="{217F14F9-D253-4E88-B4EC-FADDDED5297E}" srcOrd="6" destOrd="0" presId="urn:microsoft.com/office/officeart/2018/2/layout/IconVerticalSolidList"/>
    <dgm:cxn modelId="{9DAE83CF-D749-49CE-B168-645D5EAD3290}" type="presParOf" srcId="{217F14F9-D253-4E88-B4EC-FADDDED5297E}" destId="{CCE510E3-743E-4E0B-BE7D-4CCEF9F45335}" srcOrd="0" destOrd="0" presId="urn:microsoft.com/office/officeart/2018/2/layout/IconVerticalSolidList"/>
    <dgm:cxn modelId="{B1B60074-80D7-44F0-8D9F-4515988C9580}" type="presParOf" srcId="{217F14F9-D253-4E88-B4EC-FADDDED5297E}" destId="{EE3B4A97-5B64-4D89-9BCD-096F9BDC965C}" srcOrd="1" destOrd="0" presId="urn:microsoft.com/office/officeart/2018/2/layout/IconVerticalSolidList"/>
    <dgm:cxn modelId="{276F9855-82C8-4443-8228-FF7CD2CB90B3}" type="presParOf" srcId="{217F14F9-D253-4E88-B4EC-FADDDED5297E}" destId="{92116EE1-DACB-466C-A44D-43534654AF27}" srcOrd="2" destOrd="0" presId="urn:microsoft.com/office/officeart/2018/2/layout/IconVerticalSolidList"/>
    <dgm:cxn modelId="{66D1B322-3201-48C2-B276-FA6C8B880DEC}" type="presParOf" srcId="{217F14F9-D253-4E88-B4EC-FADDDED5297E}" destId="{4B804165-5175-4AA6-888C-B7B422530FB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202237-B0D2-448F-8F62-5AC1AE9C8EE0}"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60AA835F-13AA-4C87-A925-5D46F9504568}">
      <dgm:prSet custT="1"/>
      <dgm:spPr/>
      <dgm:t>
        <a:bodyPr/>
        <a:lstStyle/>
        <a:p>
          <a:r>
            <a:rPr lang="en-US" sz="4400" b="1" dirty="0">
              <a:latin typeface="Lucida Bright" panose="02040602050505020304" pitchFamily="18" charset="0"/>
            </a:rPr>
            <a:t>Transparency</a:t>
          </a:r>
          <a:endParaRPr lang="en-US" sz="4400" dirty="0">
            <a:latin typeface="Lucida Bright" panose="02040602050505020304" pitchFamily="18" charset="0"/>
          </a:endParaRPr>
        </a:p>
      </dgm:t>
    </dgm:pt>
    <dgm:pt modelId="{8E76878B-7A81-4D65-AE39-9E3E8B013B49}" type="parTrans" cxnId="{9DD798B5-AE96-49FD-9D21-76E1062B1099}">
      <dgm:prSet/>
      <dgm:spPr/>
      <dgm:t>
        <a:bodyPr/>
        <a:lstStyle/>
        <a:p>
          <a:endParaRPr lang="en-US"/>
        </a:p>
      </dgm:t>
    </dgm:pt>
    <dgm:pt modelId="{1AD689D8-9B17-4D13-AA23-9E5A88539D84}" type="sibTrans" cxnId="{9DD798B5-AE96-49FD-9D21-76E1062B1099}">
      <dgm:prSet/>
      <dgm:spPr/>
      <dgm:t>
        <a:bodyPr/>
        <a:lstStyle/>
        <a:p>
          <a:endParaRPr lang="en-US"/>
        </a:p>
      </dgm:t>
    </dgm:pt>
    <dgm:pt modelId="{05DCE138-675C-467E-ADC7-310394A21FA6}">
      <dgm:prSet custT="1"/>
      <dgm:spPr/>
      <dgm:t>
        <a:bodyPr/>
        <a:lstStyle/>
        <a:p>
          <a:r>
            <a:rPr lang="en-US" sz="4400" b="1" dirty="0">
              <a:latin typeface="Lucida Bright" panose="02040602050505020304" pitchFamily="18" charset="0"/>
            </a:rPr>
            <a:t>Responsibility</a:t>
          </a:r>
          <a:endParaRPr lang="en-US" sz="4400" dirty="0">
            <a:latin typeface="Lucida Bright" panose="02040602050505020304" pitchFamily="18" charset="0"/>
          </a:endParaRPr>
        </a:p>
      </dgm:t>
    </dgm:pt>
    <dgm:pt modelId="{8F823246-7DAF-42F0-9E29-0C26BA9F0ADF}" type="parTrans" cxnId="{5AB3E086-4EFE-40BF-BB6F-C9C8C37F6E32}">
      <dgm:prSet/>
      <dgm:spPr/>
      <dgm:t>
        <a:bodyPr/>
        <a:lstStyle/>
        <a:p>
          <a:endParaRPr lang="en-US"/>
        </a:p>
      </dgm:t>
    </dgm:pt>
    <dgm:pt modelId="{F139BB00-D951-453F-AA34-9C68BAF15320}" type="sibTrans" cxnId="{5AB3E086-4EFE-40BF-BB6F-C9C8C37F6E32}">
      <dgm:prSet/>
      <dgm:spPr/>
      <dgm:t>
        <a:bodyPr/>
        <a:lstStyle/>
        <a:p>
          <a:endParaRPr lang="en-US"/>
        </a:p>
      </dgm:t>
    </dgm:pt>
    <dgm:pt modelId="{F5453EFB-C99C-4ECA-9BCF-04D24C09C4E0}">
      <dgm:prSet custT="1"/>
      <dgm:spPr/>
      <dgm:t>
        <a:bodyPr/>
        <a:lstStyle/>
        <a:p>
          <a:r>
            <a:rPr lang="en-US" sz="4400" b="1" dirty="0">
              <a:latin typeface="Lucida Bright" panose="02040602050505020304" pitchFamily="18" charset="0"/>
            </a:rPr>
            <a:t>Fair Competition</a:t>
          </a:r>
          <a:endParaRPr lang="en-US" sz="4400" dirty="0">
            <a:latin typeface="Lucida Bright" panose="02040602050505020304" pitchFamily="18" charset="0"/>
          </a:endParaRPr>
        </a:p>
      </dgm:t>
    </dgm:pt>
    <dgm:pt modelId="{6519B3EA-E366-4415-B106-E4BB6492DF1E}" type="parTrans" cxnId="{87624ECC-D18D-4D91-B422-93C7795FFAD2}">
      <dgm:prSet/>
      <dgm:spPr/>
      <dgm:t>
        <a:bodyPr/>
        <a:lstStyle/>
        <a:p>
          <a:endParaRPr lang="en-US"/>
        </a:p>
      </dgm:t>
    </dgm:pt>
    <dgm:pt modelId="{113E5FC4-4471-4E9D-88E7-B57C0178082D}" type="sibTrans" cxnId="{87624ECC-D18D-4D91-B422-93C7795FFAD2}">
      <dgm:prSet/>
      <dgm:spPr/>
      <dgm:t>
        <a:bodyPr/>
        <a:lstStyle/>
        <a:p>
          <a:endParaRPr lang="en-US"/>
        </a:p>
      </dgm:t>
    </dgm:pt>
    <dgm:pt modelId="{7C77D70C-3126-44C0-808E-1F4F15AEC726}">
      <dgm:prSet/>
      <dgm:spPr/>
      <dgm:t>
        <a:bodyPr/>
        <a:lstStyle/>
        <a:p>
          <a:r>
            <a:rPr lang="en-US" b="1" dirty="0">
              <a:latin typeface="Lucida Bright" panose="02040602050505020304" pitchFamily="18" charset="0"/>
            </a:rPr>
            <a:t>User-Centric Approach</a:t>
          </a:r>
          <a:endParaRPr lang="en-US" dirty="0">
            <a:latin typeface="Lucida Bright" panose="02040602050505020304" pitchFamily="18" charset="0"/>
          </a:endParaRPr>
        </a:p>
      </dgm:t>
    </dgm:pt>
    <dgm:pt modelId="{F810DA4B-2E7E-4829-B34F-947A66D8BD2C}" type="parTrans" cxnId="{9D5B22BD-46BD-4295-BBFA-600FDBC60CD8}">
      <dgm:prSet/>
      <dgm:spPr/>
      <dgm:t>
        <a:bodyPr/>
        <a:lstStyle/>
        <a:p>
          <a:endParaRPr lang="en-US"/>
        </a:p>
      </dgm:t>
    </dgm:pt>
    <dgm:pt modelId="{EC09CBDC-4B5A-45F7-937B-5D3829929D22}" type="sibTrans" cxnId="{9D5B22BD-46BD-4295-BBFA-600FDBC60CD8}">
      <dgm:prSet/>
      <dgm:spPr/>
      <dgm:t>
        <a:bodyPr/>
        <a:lstStyle/>
        <a:p>
          <a:endParaRPr lang="en-US"/>
        </a:p>
      </dgm:t>
    </dgm:pt>
    <dgm:pt modelId="{6744ABE1-DFF3-44D3-A2B2-F60ABD26AA20}" type="pres">
      <dgm:prSet presAssocID="{FF202237-B0D2-448F-8F62-5AC1AE9C8EE0}" presName="vert0" presStyleCnt="0">
        <dgm:presLayoutVars>
          <dgm:dir/>
          <dgm:animOne val="branch"/>
          <dgm:animLvl val="lvl"/>
        </dgm:presLayoutVars>
      </dgm:prSet>
      <dgm:spPr/>
    </dgm:pt>
    <dgm:pt modelId="{763027BB-C241-4B66-8403-AFC496C2A47B}" type="pres">
      <dgm:prSet presAssocID="{60AA835F-13AA-4C87-A925-5D46F9504568}" presName="thickLine" presStyleLbl="alignNode1" presStyleIdx="0" presStyleCnt="4"/>
      <dgm:spPr/>
    </dgm:pt>
    <dgm:pt modelId="{D08C03F8-5381-475E-9DE8-B567D2F3DA97}" type="pres">
      <dgm:prSet presAssocID="{60AA835F-13AA-4C87-A925-5D46F9504568}" presName="horz1" presStyleCnt="0"/>
      <dgm:spPr/>
    </dgm:pt>
    <dgm:pt modelId="{48BF70F4-D5A5-48BE-9C43-33E47CD1ACE5}" type="pres">
      <dgm:prSet presAssocID="{60AA835F-13AA-4C87-A925-5D46F9504568}" presName="tx1" presStyleLbl="revTx" presStyleIdx="0" presStyleCnt="4"/>
      <dgm:spPr/>
    </dgm:pt>
    <dgm:pt modelId="{D85B1DF6-7985-4246-8D78-C2795B09C76A}" type="pres">
      <dgm:prSet presAssocID="{60AA835F-13AA-4C87-A925-5D46F9504568}" presName="vert1" presStyleCnt="0"/>
      <dgm:spPr/>
    </dgm:pt>
    <dgm:pt modelId="{A21F5116-5D0D-4AFB-896C-1984BC943151}" type="pres">
      <dgm:prSet presAssocID="{05DCE138-675C-467E-ADC7-310394A21FA6}" presName="thickLine" presStyleLbl="alignNode1" presStyleIdx="1" presStyleCnt="4"/>
      <dgm:spPr/>
    </dgm:pt>
    <dgm:pt modelId="{998BEA99-6FC4-4993-8D84-EC9A2370924F}" type="pres">
      <dgm:prSet presAssocID="{05DCE138-675C-467E-ADC7-310394A21FA6}" presName="horz1" presStyleCnt="0"/>
      <dgm:spPr/>
    </dgm:pt>
    <dgm:pt modelId="{9F0A2262-3E25-4B70-A7D2-675043A08E92}" type="pres">
      <dgm:prSet presAssocID="{05DCE138-675C-467E-ADC7-310394A21FA6}" presName="tx1" presStyleLbl="revTx" presStyleIdx="1" presStyleCnt="4"/>
      <dgm:spPr/>
    </dgm:pt>
    <dgm:pt modelId="{BA79296E-3BDC-4106-A65A-95E9A951A4E1}" type="pres">
      <dgm:prSet presAssocID="{05DCE138-675C-467E-ADC7-310394A21FA6}" presName="vert1" presStyleCnt="0"/>
      <dgm:spPr/>
    </dgm:pt>
    <dgm:pt modelId="{8D7D1F37-1FBE-404D-8B57-5B9F34C07372}" type="pres">
      <dgm:prSet presAssocID="{F5453EFB-C99C-4ECA-9BCF-04D24C09C4E0}" presName="thickLine" presStyleLbl="alignNode1" presStyleIdx="2" presStyleCnt="4"/>
      <dgm:spPr/>
    </dgm:pt>
    <dgm:pt modelId="{8816CD39-1BEB-42B7-B3B0-EB6824E5EA6E}" type="pres">
      <dgm:prSet presAssocID="{F5453EFB-C99C-4ECA-9BCF-04D24C09C4E0}" presName="horz1" presStyleCnt="0"/>
      <dgm:spPr/>
    </dgm:pt>
    <dgm:pt modelId="{00368567-1A6B-41D0-93F7-6DAD5546F753}" type="pres">
      <dgm:prSet presAssocID="{F5453EFB-C99C-4ECA-9BCF-04D24C09C4E0}" presName="tx1" presStyleLbl="revTx" presStyleIdx="2" presStyleCnt="4"/>
      <dgm:spPr/>
    </dgm:pt>
    <dgm:pt modelId="{B99023D5-1C3F-4B84-9292-8CD9E8309531}" type="pres">
      <dgm:prSet presAssocID="{F5453EFB-C99C-4ECA-9BCF-04D24C09C4E0}" presName="vert1" presStyleCnt="0"/>
      <dgm:spPr/>
    </dgm:pt>
    <dgm:pt modelId="{04D31079-0EAC-4CB1-AFD8-8201E20072E9}" type="pres">
      <dgm:prSet presAssocID="{7C77D70C-3126-44C0-808E-1F4F15AEC726}" presName="thickLine" presStyleLbl="alignNode1" presStyleIdx="3" presStyleCnt="4"/>
      <dgm:spPr/>
    </dgm:pt>
    <dgm:pt modelId="{1E5F1188-C54E-4507-8A87-BAC96C6C7514}" type="pres">
      <dgm:prSet presAssocID="{7C77D70C-3126-44C0-808E-1F4F15AEC726}" presName="horz1" presStyleCnt="0"/>
      <dgm:spPr/>
    </dgm:pt>
    <dgm:pt modelId="{75BCD659-630D-42C1-872A-DFD45AB4FC7D}" type="pres">
      <dgm:prSet presAssocID="{7C77D70C-3126-44C0-808E-1F4F15AEC726}" presName="tx1" presStyleLbl="revTx" presStyleIdx="3" presStyleCnt="4"/>
      <dgm:spPr/>
    </dgm:pt>
    <dgm:pt modelId="{9FF470BC-5955-47BD-8747-710F489F65BA}" type="pres">
      <dgm:prSet presAssocID="{7C77D70C-3126-44C0-808E-1F4F15AEC726}" presName="vert1" presStyleCnt="0"/>
      <dgm:spPr/>
    </dgm:pt>
  </dgm:ptLst>
  <dgm:cxnLst>
    <dgm:cxn modelId="{DE841802-271D-4401-97E2-67527F5E591D}" type="presOf" srcId="{7C77D70C-3126-44C0-808E-1F4F15AEC726}" destId="{75BCD659-630D-42C1-872A-DFD45AB4FC7D}" srcOrd="0" destOrd="0" presId="urn:microsoft.com/office/officeart/2008/layout/LinedList"/>
    <dgm:cxn modelId="{7CFCF606-60B4-4904-99B1-270016968E23}" type="presOf" srcId="{F5453EFB-C99C-4ECA-9BCF-04D24C09C4E0}" destId="{00368567-1A6B-41D0-93F7-6DAD5546F753}" srcOrd="0" destOrd="0" presId="urn:microsoft.com/office/officeart/2008/layout/LinedList"/>
    <dgm:cxn modelId="{455DC360-A2F4-405F-BB98-DF438FED8BC0}" type="presOf" srcId="{60AA835F-13AA-4C87-A925-5D46F9504568}" destId="{48BF70F4-D5A5-48BE-9C43-33E47CD1ACE5}" srcOrd="0" destOrd="0" presId="urn:microsoft.com/office/officeart/2008/layout/LinedList"/>
    <dgm:cxn modelId="{E610AE69-A9E8-4607-83A2-4F5AB63757DC}" type="presOf" srcId="{FF202237-B0D2-448F-8F62-5AC1AE9C8EE0}" destId="{6744ABE1-DFF3-44D3-A2B2-F60ABD26AA20}" srcOrd="0" destOrd="0" presId="urn:microsoft.com/office/officeart/2008/layout/LinedList"/>
    <dgm:cxn modelId="{5AB3E086-4EFE-40BF-BB6F-C9C8C37F6E32}" srcId="{FF202237-B0D2-448F-8F62-5AC1AE9C8EE0}" destId="{05DCE138-675C-467E-ADC7-310394A21FA6}" srcOrd="1" destOrd="0" parTransId="{8F823246-7DAF-42F0-9E29-0C26BA9F0ADF}" sibTransId="{F139BB00-D951-453F-AA34-9C68BAF15320}"/>
    <dgm:cxn modelId="{9DD798B5-AE96-49FD-9D21-76E1062B1099}" srcId="{FF202237-B0D2-448F-8F62-5AC1AE9C8EE0}" destId="{60AA835F-13AA-4C87-A925-5D46F9504568}" srcOrd="0" destOrd="0" parTransId="{8E76878B-7A81-4D65-AE39-9E3E8B013B49}" sibTransId="{1AD689D8-9B17-4D13-AA23-9E5A88539D84}"/>
    <dgm:cxn modelId="{9D5B22BD-46BD-4295-BBFA-600FDBC60CD8}" srcId="{FF202237-B0D2-448F-8F62-5AC1AE9C8EE0}" destId="{7C77D70C-3126-44C0-808E-1F4F15AEC726}" srcOrd="3" destOrd="0" parTransId="{F810DA4B-2E7E-4829-B34F-947A66D8BD2C}" sibTransId="{EC09CBDC-4B5A-45F7-937B-5D3829929D22}"/>
    <dgm:cxn modelId="{F9FFD6BE-AB52-42D2-BC5A-2D5F8C0323F4}" type="presOf" srcId="{05DCE138-675C-467E-ADC7-310394A21FA6}" destId="{9F0A2262-3E25-4B70-A7D2-675043A08E92}" srcOrd="0" destOrd="0" presId="urn:microsoft.com/office/officeart/2008/layout/LinedList"/>
    <dgm:cxn modelId="{87624ECC-D18D-4D91-B422-93C7795FFAD2}" srcId="{FF202237-B0D2-448F-8F62-5AC1AE9C8EE0}" destId="{F5453EFB-C99C-4ECA-9BCF-04D24C09C4E0}" srcOrd="2" destOrd="0" parTransId="{6519B3EA-E366-4415-B106-E4BB6492DF1E}" sibTransId="{113E5FC4-4471-4E9D-88E7-B57C0178082D}"/>
    <dgm:cxn modelId="{8D402CA7-19DA-4D35-A449-CDE80DA70F72}" type="presParOf" srcId="{6744ABE1-DFF3-44D3-A2B2-F60ABD26AA20}" destId="{763027BB-C241-4B66-8403-AFC496C2A47B}" srcOrd="0" destOrd="0" presId="urn:microsoft.com/office/officeart/2008/layout/LinedList"/>
    <dgm:cxn modelId="{CDEA1F0C-83CE-4964-83CD-AB47A8A8ACBC}" type="presParOf" srcId="{6744ABE1-DFF3-44D3-A2B2-F60ABD26AA20}" destId="{D08C03F8-5381-475E-9DE8-B567D2F3DA97}" srcOrd="1" destOrd="0" presId="urn:microsoft.com/office/officeart/2008/layout/LinedList"/>
    <dgm:cxn modelId="{DA65BD92-A2C8-41A1-A19B-BD60CF6AA3D2}" type="presParOf" srcId="{D08C03F8-5381-475E-9DE8-B567D2F3DA97}" destId="{48BF70F4-D5A5-48BE-9C43-33E47CD1ACE5}" srcOrd="0" destOrd="0" presId="urn:microsoft.com/office/officeart/2008/layout/LinedList"/>
    <dgm:cxn modelId="{3C13B119-AABF-46AC-AF8D-413007D2C73A}" type="presParOf" srcId="{D08C03F8-5381-475E-9DE8-B567D2F3DA97}" destId="{D85B1DF6-7985-4246-8D78-C2795B09C76A}" srcOrd="1" destOrd="0" presId="urn:microsoft.com/office/officeart/2008/layout/LinedList"/>
    <dgm:cxn modelId="{FFC2883C-8B3F-4F7A-9DEC-56BA3AE596CC}" type="presParOf" srcId="{6744ABE1-DFF3-44D3-A2B2-F60ABD26AA20}" destId="{A21F5116-5D0D-4AFB-896C-1984BC943151}" srcOrd="2" destOrd="0" presId="urn:microsoft.com/office/officeart/2008/layout/LinedList"/>
    <dgm:cxn modelId="{27E6CA33-9D04-4BCD-BD48-924009267904}" type="presParOf" srcId="{6744ABE1-DFF3-44D3-A2B2-F60ABD26AA20}" destId="{998BEA99-6FC4-4993-8D84-EC9A2370924F}" srcOrd="3" destOrd="0" presId="urn:microsoft.com/office/officeart/2008/layout/LinedList"/>
    <dgm:cxn modelId="{F306CE58-6769-47D8-85CC-AFC8F706D19B}" type="presParOf" srcId="{998BEA99-6FC4-4993-8D84-EC9A2370924F}" destId="{9F0A2262-3E25-4B70-A7D2-675043A08E92}" srcOrd="0" destOrd="0" presId="urn:microsoft.com/office/officeart/2008/layout/LinedList"/>
    <dgm:cxn modelId="{DB190C9A-F3CA-4B94-B231-FFF93A1290B6}" type="presParOf" srcId="{998BEA99-6FC4-4993-8D84-EC9A2370924F}" destId="{BA79296E-3BDC-4106-A65A-95E9A951A4E1}" srcOrd="1" destOrd="0" presId="urn:microsoft.com/office/officeart/2008/layout/LinedList"/>
    <dgm:cxn modelId="{B3FF3360-D419-4CFC-8DB3-BF3C6F940971}" type="presParOf" srcId="{6744ABE1-DFF3-44D3-A2B2-F60ABD26AA20}" destId="{8D7D1F37-1FBE-404D-8B57-5B9F34C07372}" srcOrd="4" destOrd="0" presId="urn:microsoft.com/office/officeart/2008/layout/LinedList"/>
    <dgm:cxn modelId="{928D2B68-5F09-4DB9-BC45-64F435A70D77}" type="presParOf" srcId="{6744ABE1-DFF3-44D3-A2B2-F60ABD26AA20}" destId="{8816CD39-1BEB-42B7-B3B0-EB6824E5EA6E}" srcOrd="5" destOrd="0" presId="urn:microsoft.com/office/officeart/2008/layout/LinedList"/>
    <dgm:cxn modelId="{A82F3B63-69C9-471D-AC61-54E81853C233}" type="presParOf" srcId="{8816CD39-1BEB-42B7-B3B0-EB6824E5EA6E}" destId="{00368567-1A6B-41D0-93F7-6DAD5546F753}" srcOrd="0" destOrd="0" presId="urn:microsoft.com/office/officeart/2008/layout/LinedList"/>
    <dgm:cxn modelId="{C8F1A491-195E-4F53-910A-37F7A3C02DCF}" type="presParOf" srcId="{8816CD39-1BEB-42B7-B3B0-EB6824E5EA6E}" destId="{B99023D5-1C3F-4B84-9292-8CD9E8309531}" srcOrd="1" destOrd="0" presId="urn:microsoft.com/office/officeart/2008/layout/LinedList"/>
    <dgm:cxn modelId="{C61EAB6C-0892-4058-866D-A2A0C52FFADA}" type="presParOf" srcId="{6744ABE1-DFF3-44D3-A2B2-F60ABD26AA20}" destId="{04D31079-0EAC-4CB1-AFD8-8201E20072E9}" srcOrd="6" destOrd="0" presId="urn:microsoft.com/office/officeart/2008/layout/LinedList"/>
    <dgm:cxn modelId="{C5D8A9D6-D312-496B-8DA9-FDFF259F5030}" type="presParOf" srcId="{6744ABE1-DFF3-44D3-A2B2-F60ABD26AA20}" destId="{1E5F1188-C54E-4507-8A87-BAC96C6C7514}" srcOrd="7" destOrd="0" presId="urn:microsoft.com/office/officeart/2008/layout/LinedList"/>
    <dgm:cxn modelId="{4CE9E62E-DD97-40BF-AC41-C5ECDF8B56FF}" type="presParOf" srcId="{1E5F1188-C54E-4507-8A87-BAC96C6C7514}" destId="{75BCD659-630D-42C1-872A-DFD45AB4FC7D}" srcOrd="0" destOrd="0" presId="urn:microsoft.com/office/officeart/2008/layout/LinedList"/>
    <dgm:cxn modelId="{20A74B21-22AE-4D84-8EDE-223D07B591E3}" type="presParOf" srcId="{1E5F1188-C54E-4507-8A87-BAC96C6C7514}" destId="{9FF470BC-5955-47BD-8747-710F489F65BA}"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476BDD-3EF8-4849-8779-3E0C43EC2139}"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49E9E484-4749-480C-8E9E-33A0D4EF0A6F}">
      <dgm:prSet custT="1"/>
      <dgm:spPr/>
      <dgm:t>
        <a:bodyPr/>
        <a:lstStyle/>
        <a:p>
          <a:pPr>
            <a:lnSpc>
              <a:spcPct val="100000"/>
            </a:lnSpc>
            <a:defRPr cap="all"/>
          </a:pPr>
          <a:r>
            <a:rPr lang="en-US" sz="2800" b="1" dirty="0">
              <a:solidFill>
                <a:srgbClr val="00B050"/>
              </a:solidFill>
              <a:latin typeface="Lucida Bright" panose="02040602050505020304" pitchFamily="18" charset="0"/>
            </a:rPr>
            <a:t>Dropbox</a:t>
          </a:r>
          <a:endParaRPr lang="en-US" sz="2800" dirty="0">
            <a:solidFill>
              <a:srgbClr val="00B050"/>
            </a:solidFill>
            <a:latin typeface="Lucida Bright" panose="02040602050505020304" pitchFamily="18" charset="0"/>
          </a:endParaRPr>
        </a:p>
      </dgm:t>
    </dgm:pt>
    <dgm:pt modelId="{DE70B475-E290-4620-B222-678EED417B28}" type="parTrans" cxnId="{BF1EA381-58E5-45D6-8AB2-2469246078BD}">
      <dgm:prSet/>
      <dgm:spPr/>
      <dgm:t>
        <a:bodyPr/>
        <a:lstStyle/>
        <a:p>
          <a:endParaRPr lang="en-US" sz="2400"/>
        </a:p>
      </dgm:t>
    </dgm:pt>
    <dgm:pt modelId="{5DE6A0E8-E955-4164-AE12-E7476F020B0D}" type="sibTrans" cxnId="{BF1EA381-58E5-45D6-8AB2-2469246078BD}">
      <dgm:prSet/>
      <dgm:spPr/>
      <dgm:t>
        <a:bodyPr/>
        <a:lstStyle/>
        <a:p>
          <a:endParaRPr lang="en-US" sz="2400"/>
        </a:p>
      </dgm:t>
    </dgm:pt>
    <dgm:pt modelId="{334D7760-596C-4A81-8A81-2AB2BC6BCAF4}">
      <dgm:prSet custT="1"/>
      <dgm:spPr/>
      <dgm:t>
        <a:bodyPr/>
        <a:lstStyle/>
        <a:p>
          <a:pPr>
            <a:lnSpc>
              <a:spcPct val="100000"/>
            </a:lnSpc>
            <a:defRPr cap="all"/>
          </a:pPr>
          <a:r>
            <a:rPr lang="en-US" sz="2800" b="1" dirty="0">
              <a:solidFill>
                <a:srgbClr val="00B050"/>
              </a:solidFill>
              <a:latin typeface="Lucida Bright" panose="02040602050505020304" pitchFamily="18" charset="0"/>
            </a:rPr>
            <a:t>Zoom</a:t>
          </a:r>
          <a:endParaRPr lang="en-US" sz="2800" dirty="0">
            <a:solidFill>
              <a:srgbClr val="00B050"/>
            </a:solidFill>
            <a:latin typeface="Lucida Bright" panose="02040602050505020304" pitchFamily="18" charset="0"/>
          </a:endParaRPr>
        </a:p>
      </dgm:t>
    </dgm:pt>
    <dgm:pt modelId="{8082194E-5A44-483D-BFCC-FEEFBDACCE6D}" type="parTrans" cxnId="{38828D41-8066-4291-BD48-49DE3353D3F2}">
      <dgm:prSet/>
      <dgm:spPr/>
      <dgm:t>
        <a:bodyPr/>
        <a:lstStyle/>
        <a:p>
          <a:endParaRPr lang="en-US" sz="2400"/>
        </a:p>
      </dgm:t>
    </dgm:pt>
    <dgm:pt modelId="{48ADDFA7-DD89-4363-B4BC-52880702141F}" type="sibTrans" cxnId="{38828D41-8066-4291-BD48-49DE3353D3F2}">
      <dgm:prSet/>
      <dgm:spPr/>
      <dgm:t>
        <a:bodyPr/>
        <a:lstStyle/>
        <a:p>
          <a:endParaRPr lang="en-US" sz="2400"/>
        </a:p>
      </dgm:t>
    </dgm:pt>
    <dgm:pt modelId="{AA3D30CC-5072-45E9-AD23-700670E8E3CB}">
      <dgm:prSet custT="1"/>
      <dgm:spPr/>
      <dgm:t>
        <a:bodyPr/>
        <a:lstStyle/>
        <a:p>
          <a:pPr>
            <a:lnSpc>
              <a:spcPct val="100000"/>
            </a:lnSpc>
            <a:defRPr cap="all"/>
          </a:pPr>
          <a:r>
            <a:rPr lang="en-US" sz="2800" b="1" dirty="0">
              <a:solidFill>
                <a:srgbClr val="00B050"/>
              </a:solidFill>
              <a:latin typeface="Lucida Bright" panose="02040602050505020304" pitchFamily="18" charset="0"/>
            </a:rPr>
            <a:t>Stripe</a:t>
          </a:r>
          <a:endParaRPr lang="en-US" sz="2800" dirty="0">
            <a:solidFill>
              <a:srgbClr val="00B050"/>
            </a:solidFill>
            <a:latin typeface="Lucida Bright" panose="02040602050505020304" pitchFamily="18" charset="0"/>
          </a:endParaRPr>
        </a:p>
      </dgm:t>
    </dgm:pt>
    <dgm:pt modelId="{DFCCCFB6-90FD-409E-B34D-1A8ADA2394CD}" type="parTrans" cxnId="{97AA78BD-DCC6-4EE1-B41B-F88F2D699B92}">
      <dgm:prSet/>
      <dgm:spPr/>
      <dgm:t>
        <a:bodyPr/>
        <a:lstStyle/>
        <a:p>
          <a:endParaRPr lang="en-US" sz="2400"/>
        </a:p>
      </dgm:t>
    </dgm:pt>
    <dgm:pt modelId="{5E956AB1-91C5-4FD1-B14C-EAB0BDE2010C}" type="sibTrans" cxnId="{97AA78BD-DCC6-4EE1-B41B-F88F2D699B92}">
      <dgm:prSet/>
      <dgm:spPr/>
      <dgm:t>
        <a:bodyPr/>
        <a:lstStyle/>
        <a:p>
          <a:endParaRPr lang="en-US" sz="2400"/>
        </a:p>
      </dgm:t>
    </dgm:pt>
    <dgm:pt modelId="{C9C23E82-2477-49EA-85A9-6D9A0FF1E9D0}">
      <dgm:prSet custT="1"/>
      <dgm:spPr/>
      <dgm:t>
        <a:bodyPr/>
        <a:lstStyle/>
        <a:p>
          <a:pPr>
            <a:lnSpc>
              <a:spcPct val="100000"/>
            </a:lnSpc>
            <a:defRPr cap="all"/>
          </a:pPr>
          <a:r>
            <a:rPr lang="en-US" sz="2800" b="1" dirty="0">
              <a:solidFill>
                <a:srgbClr val="00B050"/>
              </a:solidFill>
              <a:latin typeface="Lucida Bright" panose="02040602050505020304" pitchFamily="18" charset="0"/>
            </a:rPr>
            <a:t>Insights</a:t>
          </a:r>
          <a:endParaRPr lang="en-US" sz="2800" dirty="0">
            <a:solidFill>
              <a:srgbClr val="00B050"/>
            </a:solidFill>
            <a:latin typeface="Lucida Bright" panose="02040602050505020304" pitchFamily="18" charset="0"/>
          </a:endParaRPr>
        </a:p>
      </dgm:t>
    </dgm:pt>
    <dgm:pt modelId="{3BDA0E3D-8962-4DAE-B986-54AC78107194}" type="parTrans" cxnId="{E3653314-3ABB-4B43-AECA-85C52128A470}">
      <dgm:prSet/>
      <dgm:spPr/>
      <dgm:t>
        <a:bodyPr/>
        <a:lstStyle/>
        <a:p>
          <a:endParaRPr lang="en-US" sz="2400"/>
        </a:p>
      </dgm:t>
    </dgm:pt>
    <dgm:pt modelId="{9A792AD1-29BE-4152-AC08-B1A4AE2C4CE4}" type="sibTrans" cxnId="{E3653314-3ABB-4B43-AECA-85C52128A470}">
      <dgm:prSet/>
      <dgm:spPr/>
      <dgm:t>
        <a:bodyPr/>
        <a:lstStyle/>
        <a:p>
          <a:endParaRPr lang="en-US" sz="2400"/>
        </a:p>
      </dgm:t>
    </dgm:pt>
    <dgm:pt modelId="{91013B39-9045-4F3A-A5EE-E0B15697A428}" type="pres">
      <dgm:prSet presAssocID="{06476BDD-3EF8-4849-8779-3E0C43EC2139}" presName="root" presStyleCnt="0">
        <dgm:presLayoutVars>
          <dgm:dir/>
          <dgm:resizeHandles val="exact"/>
        </dgm:presLayoutVars>
      </dgm:prSet>
      <dgm:spPr/>
    </dgm:pt>
    <dgm:pt modelId="{E8949F53-E39D-4CF9-BC34-87E889B1F099}" type="pres">
      <dgm:prSet presAssocID="{49E9E484-4749-480C-8E9E-33A0D4EF0A6F}" presName="compNode" presStyleCnt="0"/>
      <dgm:spPr/>
    </dgm:pt>
    <dgm:pt modelId="{021D8405-4CBB-4F8E-A560-E6BEE128F345}" type="pres">
      <dgm:prSet presAssocID="{49E9E484-4749-480C-8E9E-33A0D4EF0A6F}" presName="iconBgRect" presStyleLbl="bgShp" presStyleIdx="0" presStyleCnt="4"/>
      <dgm:spPr/>
    </dgm:pt>
    <dgm:pt modelId="{09321759-EF25-49A3-98AD-3AAE81733ADD}" type="pres">
      <dgm:prSet presAssocID="{49E9E484-4749-480C-8E9E-33A0D4EF0A6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ter"/>
        </a:ext>
      </dgm:extLst>
    </dgm:pt>
    <dgm:pt modelId="{819C34D3-BBC0-4940-994D-170D4DC9ACF1}" type="pres">
      <dgm:prSet presAssocID="{49E9E484-4749-480C-8E9E-33A0D4EF0A6F}" presName="spaceRect" presStyleCnt="0"/>
      <dgm:spPr/>
    </dgm:pt>
    <dgm:pt modelId="{2D7ECB6F-8B2C-4955-AD2A-86A9330816E2}" type="pres">
      <dgm:prSet presAssocID="{49E9E484-4749-480C-8E9E-33A0D4EF0A6F}" presName="textRect" presStyleLbl="revTx" presStyleIdx="0" presStyleCnt="4" custScaleX="121641">
        <dgm:presLayoutVars>
          <dgm:chMax val="1"/>
          <dgm:chPref val="1"/>
        </dgm:presLayoutVars>
      </dgm:prSet>
      <dgm:spPr/>
    </dgm:pt>
    <dgm:pt modelId="{49E1C8E1-1C5D-4FA4-8DB1-62DD9D4071B6}" type="pres">
      <dgm:prSet presAssocID="{5DE6A0E8-E955-4164-AE12-E7476F020B0D}" presName="sibTrans" presStyleCnt="0"/>
      <dgm:spPr/>
    </dgm:pt>
    <dgm:pt modelId="{571423B3-A43C-4E52-9167-75093C7B7A72}" type="pres">
      <dgm:prSet presAssocID="{334D7760-596C-4A81-8A81-2AB2BC6BCAF4}" presName="compNode" presStyleCnt="0"/>
      <dgm:spPr/>
    </dgm:pt>
    <dgm:pt modelId="{002E5B07-F07F-4D00-B771-E2131EDDA8D0}" type="pres">
      <dgm:prSet presAssocID="{334D7760-596C-4A81-8A81-2AB2BC6BCAF4}" presName="iconBgRect" presStyleLbl="bgShp" presStyleIdx="1" presStyleCnt="4"/>
      <dgm:spPr/>
    </dgm:pt>
    <dgm:pt modelId="{CB220498-E02B-40DC-9217-3D3A2C07E39D}" type="pres">
      <dgm:prSet presAssocID="{334D7760-596C-4A81-8A81-2AB2BC6BCAF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Zoom In"/>
        </a:ext>
      </dgm:extLst>
    </dgm:pt>
    <dgm:pt modelId="{75897AAF-AB6A-44F0-9DEE-FA762B739D10}" type="pres">
      <dgm:prSet presAssocID="{334D7760-596C-4A81-8A81-2AB2BC6BCAF4}" presName="spaceRect" presStyleCnt="0"/>
      <dgm:spPr/>
    </dgm:pt>
    <dgm:pt modelId="{A3E49F8A-5BEB-4B6A-92CC-2D400F60445F}" type="pres">
      <dgm:prSet presAssocID="{334D7760-596C-4A81-8A81-2AB2BC6BCAF4}" presName="textRect" presStyleLbl="revTx" presStyleIdx="1" presStyleCnt="4">
        <dgm:presLayoutVars>
          <dgm:chMax val="1"/>
          <dgm:chPref val="1"/>
        </dgm:presLayoutVars>
      </dgm:prSet>
      <dgm:spPr/>
    </dgm:pt>
    <dgm:pt modelId="{FACA2B0A-5696-4355-B0DB-0D876950AED2}" type="pres">
      <dgm:prSet presAssocID="{48ADDFA7-DD89-4363-B4BC-52880702141F}" presName="sibTrans" presStyleCnt="0"/>
      <dgm:spPr/>
    </dgm:pt>
    <dgm:pt modelId="{73E46DF5-8082-48CF-A24E-75B2F50D6487}" type="pres">
      <dgm:prSet presAssocID="{AA3D30CC-5072-45E9-AD23-700670E8E3CB}" presName="compNode" presStyleCnt="0"/>
      <dgm:spPr/>
    </dgm:pt>
    <dgm:pt modelId="{6B0D568E-8821-4935-9C79-883CCC96AB9C}" type="pres">
      <dgm:prSet presAssocID="{AA3D30CC-5072-45E9-AD23-700670E8E3CB}" presName="iconBgRect" presStyleLbl="bgShp" presStyleIdx="2" presStyleCnt="4"/>
      <dgm:spPr/>
    </dgm:pt>
    <dgm:pt modelId="{F192B898-300A-4CFB-91B9-0FF8BB239079}" type="pres">
      <dgm:prSet presAssocID="{AA3D30CC-5072-45E9-AD23-700670E8E3C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ploma"/>
        </a:ext>
      </dgm:extLst>
    </dgm:pt>
    <dgm:pt modelId="{EF3BD644-91E3-4A8F-BFC0-39959C09013A}" type="pres">
      <dgm:prSet presAssocID="{AA3D30CC-5072-45E9-AD23-700670E8E3CB}" presName="spaceRect" presStyleCnt="0"/>
      <dgm:spPr/>
    </dgm:pt>
    <dgm:pt modelId="{14DCC035-62EE-4CD9-A34F-5D33A9BD743D}" type="pres">
      <dgm:prSet presAssocID="{AA3D30CC-5072-45E9-AD23-700670E8E3CB}" presName="textRect" presStyleLbl="revTx" presStyleIdx="2" presStyleCnt="4">
        <dgm:presLayoutVars>
          <dgm:chMax val="1"/>
          <dgm:chPref val="1"/>
        </dgm:presLayoutVars>
      </dgm:prSet>
      <dgm:spPr/>
    </dgm:pt>
    <dgm:pt modelId="{4E1AF3F9-990E-424C-8CBF-989A0BCC563C}" type="pres">
      <dgm:prSet presAssocID="{5E956AB1-91C5-4FD1-B14C-EAB0BDE2010C}" presName="sibTrans" presStyleCnt="0"/>
      <dgm:spPr/>
    </dgm:pt>
    <dgm:pt modelId="{073D9113-491A-4A43-A298-FDBDD8EDA65E}" type="pres">
      <dgm:prSet presAssocID="{C9C23E82-2477-49EA-85A9-6D9A0FF1E9D0}" presName="compNode" presStyleCnt="0"/>
      <dgm:spPr/>
    </dgm:pt>
    <dgm:pt modelId="{4889BC96-9565-4D23-8955-CD0F68CDA86E}" type="pres">
      <dgm:prSet presAssocID="{C9C23E82-2477-49EA-85A9-6D9A0FF1E9D0}" presName="iconBgRect" presStyleLbl="bgShp" presStyleIdx="3" presStyleCnt="4"/>
      <dgm:spPr/>
    </dgm:pt>
    <dgm:pt modelId="{C4DA1532-C89E-4199-A449-5FFAEF6AAA32}" type="pres">
      <dgm:prSet presAssocID="{C9C23E82-2477-49EA-85A9-6D9A0FF1E9D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bulb"/>
        </a:ext>
      </dgm:extLst>
    </dgm:pt>
    <dgm:pt modelId="{F81DBF88-8432-4085-B9C3-EADAB3CF31F5}" type="pres">
      <dgm:prSet presAssocID="{C9C23E82-2477-49EA-85A9-6D9A0FF1E9D0}" presName="spaceRect" presStyleCnt="0"/>
      <dgm:spPr/>
    </dgm:pt>
    <dgm:pt modelId="{CD7BADE4-2809-4968-A3EC-1086E81FE524}" type="pres">
      <dgm:prSet presAssocID="{C9C23E82-2477-49EA-85A9-6D9A0FF1E9D0}" presName="textRect" presStyleLbl="revTx" presStyleIdx="3" presStyleCnt="4" custScaleX="124405">
        <dgm:presLayoutVars>
          <dgm:chMax val="1"/>
          <dgm:chPref val="1"/>
        </dgm:presLayoutVars>
      </dgm:prSet>
      <dgm:spPr/>
    </dgm:pt>
  </dgm:ptLst>
  <dgm:cxnLst>
    <dgm:cxn modelId="{E3653314-3ABB-4B43-AECA-85C52128A470}" srcId="{06476BDD-3EF8-4849-8779-3E0C43EC2139}" destId="{C9C23E82-2477-49EA-85A9-6D9A0FF1E9D0}" srcOrd="3" destOrd="0" parTransId="{3BDA0E3D-8962-4DAE-B986-54AC78107194}" sibTransId="{9A792AD1-29BE-4152-AC08-B1A4AE2C4CE4}"/>
    <dgm:cxn modelId="{89DD8837-5A23-4AAE-974D-AA3AE66F9368}" type="presOf" srcId="{334D7760-596C-4A81-8A81-2AB2BC6BCAF4}" destId="{A3E49F8A-5BEB-4B6A-92CC-2D400F60445F}" srcOrd="0" destOrd="0" presId="urn:microsoft.com/office/officeart/2018/5/layout/IconCircleLabelList"/>
    <dgm:cxn modelId="{38828D41-8066-4291-BD48-49DE3353D3F2}" srcId="{06476BDD-3EF8-4849-8779-3E0C43EC2139}" destId="{334D7760-596C-4A81-8A81-2AB2BC6BCAF4}" srcOrd="1" destOrd="0" parTransId="{8082194E-5A44-483D-BFCC-FEEFBDACCE6D}" sibTransId="{48ADDFA7-DD89-4363-B4BC-52880702141F}"/>
    <dgm:cxn modelId="{5CC0AA6C-82B0-4F2E-B09D-5BE94CC92F30}" type="presOf" srcId="{C9C23E82-2477-49EA-85A9-6D9A0FF1E9D0}" destId="{CD7BADE4-2809-4968-A3EC-1086E81FE524}" srcOrd="0" destOrd="0" presId="urn:microsoft.com/office/officeart/2018/5/layout/IconCircleLabelList"/>
    <dgm:cxn modelId="{D8B4F555-F653-4265-BD18-573A79DDD3F6}" type="presOf" srcId="{AA3D30CC-5072-45E9-AD23-700670E8E3CB}" destId="{14DCC035-62EE-4CD9-A34F-5D33A9BD743D}" srcOrd="0" destOrd="0" presId="urn:microsoft.com/office/officeart/2018/5/layout/IconCircleLabelList"/>
    <dgm:cxn modelId="{BF1EA381-58E5-45D6-8AB2-2469246078BD}" srcId="{06476BDD-3EF8-4849-8779-3E0C43EC2139}" destId="{49E9E484-4749-480C-8E9E-33A0D4EF0A6F}" srcOrd="0" destOrd="0" parTransId="{DE70B475-E290-4620-B222-678EED417B28}" sibTransId="{5DE6A0E8-E955-4164-AE12-E7476F020B0D}"/>
    <dgm:cxn modelId="{8F0C7785-F789-472F-B999-84042B30D579}" type="presOf" srcId="{06476BDD-3EF8-4849-8779-3E0C43EC2139}" destId="{91013B39-9045-4F3A-A5EE-E0B15697A428}" srcOrd="0" destOrd="0" presId="urn:microsoft.com/office/officeart/2018/5/layout/IconCircleLabelList"/>
    <dgm:cxn modelId="{97AA78BD-DCC6-4EE1-B41B-F88F2D699B92}" srcId="{06476BDD-3EF8-4849-8779-3E0C43EC2139}" destId="{AA3D30CC-5072-45E9-AD23-700670E8E3CB}" srcOrd="2" destOrd="0" parTransId="{DFCCCFB6-90FD-409E-B34D-1A8ADA2394CD}" sibTransId="{5E956AB1-91C5-4FD1-B14C-EAB0BDE2010C}"/>
    <dgm:cxn modelId="{BBB384E1-807B-43CB-B0BF-4CC4125E8DE1}" type="presOf" srcId="{49E9E484-4749-480C-8E9E-33A0D4EF0A6F}" destId="{2D7ECB6F-8B2C-4955-AD2A-86A9330816E2}" srcOrd="0" destOrd="0" presId="urn:microsoft.com/office/officeart/2018/5/layout/IconCircleLabelList"/>
    <dgm:cxn modelId="{97B576AD-6F38-41D0-BFC1-DACAB23E6322}" type="presParOf" srcId="{91013B39-9045-4F3A-A5EE-E0B15697A428}" destId="{E8949F53-E39D-4CF9-BC34-87E889B1F099}" srcOrd="0" destOrd="0" presId="urn:microsoft.com/office/officeart/2018/5/layout/IconCircleLabelList"/>
    <dgm:cxn modelId="{DEF1535B-BE46-473C-8A23-71E0C6B74107}" type="presParOf" srcId="{E8949F53-E39D-4CF9-BC34-87E889B1F099}" destId="{021D8405-4CBB-4F8E-A560-E6BEE128F345}" srcOrd="0" destOrd="0" presId="urn:microsoft.com/office/officeart/2018/5/layout/IconCircleLabelList"/>
    <dgm:cxn modelId="{21642546-FBF0-4604-8923-EDC1BB626E0D}" type="presParOf" srcId="{E8949F53-E39D-4CF9-BC34-87E889B1F099}" destId="{09321759-EF25-49A3-98AD-3AAE81733ADD}" srcOrd="1" destOrd="0" presId="urn:microsoft.com/office/officeart/2018/5/layout/IconCircleLabelList"/>
    <dgm:cxn modelId="{7D2CE827-6E22-48D8-9916-678FBC3AAA34}" type="presParOf" srcId="{E8949F53-E39D-4CF9-BC34-87E889B1F099}" destId="{819C34D3-BBC0-4940-994D-170D4DC9ACF1}" srcOrd="2" destOrd="0" presId="urn:microsoft.com/office/officeart/2018/5/layout/IconCircleLabelList"/>
    <dgm:cxn modelId="{DDA0A056-EF0D-4BAA-A9FE-C949F253F6FA}" type="presParOf" srcId="{E8949F53-E39D-4CF9-BC34-87E889B1F099}" destId="{2D7ECB6F-8B2C-4955-AD2A-86A9330816E2}" srcOrd="3" destOrd="0" presId="urn:microsoft.com/office/officeart/2018/5/layout/IconCircleLabelList"/>
    <dgm:cxn modelId="{F4FCBE8E-D405-43F7-A70A-B1B5A340C4F8}" type="presParOf" srcId="{91013B39-9045-4F3A-A5EE-E0B15697A428}" destId="{49E1C8E1-1C5D-4FA4-8DB1-62DD9D4071B6}" srcOrd="1" destOrd="0" presId="urn:microsoft.com/office/officeart/2018/5/layout/IconCircleLabelList"/>
    <dgm:cxn modelId="{480412BE-150B-45DA-B6B0-7695ED28D6BB}" type="presParOf" srcId="{91013B39-9045-4F3A-A5EE-E0B15697A428}" destId="{571423B3-A43C-4E52-9167-75093C7B7A72}" srcOrd="2" destOrd="0" presId="urn:microsoft.com/office/officeart/2018/5/layout/IconCircleLabelList"/>
    <dgm:cxn modelId="{6F0DF6C4-A86B-4C2E-BA2E-DC1549E56559}" type="presParOf" srcId="{571423B3-A43C-4E52-9167-75093C7B7A72}" destId="{002E5B07-F07F-4D00-B771-E2131EDDA8D0}" srcOrd="0" destOrd="0" presId="urn:microsoft.com/office/officeart/2018/5/layout/IconCircleLabelList"/>
    <dgm:cxn modelId="{F91B92FA-F8C8-4B5D-A785-C6615BF1118F}" type="presParOf" srcId="{571423B3-A43C-4E52-9167-75093C7B7A72}" destId="{CB220498-E02B-40DC-9217-3D3A2C07E39D}" srcOrd="1" destOrd="0" presId="urn:microsoft.com/office/officeart/2018/5/layout/IconCircleLabelList"/>
    <dgm:cxn modelId="{75C087D4-B5C7-4D25-981B-45B2CFADEFB4}" type="presParOf" srcId="{571423B3-A43C-4E52-9167-75093C7B7A72}" destId="{75897AAF-AB6A-44F0-9DEE-FA762B739D10}" srcOrd="2" destOrd="0" presId="urn:microsoft.com/office/officeart/2018/5/layout/IconCircleLabelList"/>
    <dgm:cxn modelId="{094DCDF2-855E-4184-987C-4A07F75C7618}" type="presParOf" srcId="{571423B3-A43C-4E52-9167-75093C7B7A72}" destId="{A3E49F8A-5BEB-4B6A-92CC-2D400F60445F}" srcOrd="3" destOrd="0" presId="urn:microsoft.com/office/officeart/2018/5/layout/IconCircleLabelList"/>
    <dgm:cxn modelId="{AD13BA9F-4FB9-41D9-95FF-5AD64914E6FD}" type="presParOf" srcId="{91013B39-9045-4F3A-A5EE-E0B15697A428}" destId="{FACA2B0A-5696-4355-B0DB-0D876950AED2}" srcOrd="3" destOrd="0" presId="urn:microsoft.com/office/officeart/2018/5/layout/IconCircleLabelList"/>
    <dgm:cxn modelId="{603BC75D-6513-405E-9C20-E67794A0A6E5}" type="presParOf" srcId="{91013B39-9045-4F3A-A5EE-E0B15697A428}" destId="{73E46DF5-8082-48CF-A24E-75B2F50D6487}" srcOrd="4" destOrd="0" presId="urn:microsoft.com/office/officeart/2018/5/layout/IconCircleLabelList"/>
    <dgm:cxn modelId="{6BB7BF69-CF00-4289-B17D-91CA518121C1}" type="presParOf" srcId="{73E46DF5-8082-48CF-A24E-75B2F50D6487}" destId="{6B0D568E-8821-4935-9C79-883CCC96AB9C}" srcOrd="0" destOrd="0" presId="urn:microsoft.com/office/officeart/2018/5/layout/IconCircleLabelList"/>
    <dgm:cxn modelId="{D27B2F2F-F878-4723-B4C5-0BE28CD80F20}" type="presParOf" srcId="{73E46DF5-8082-48CF-A24E-75B2F50D6487}" destId="{F192B898-300A-4CFB-91B9-0FF8BB239079}" srcOrd="1" destOrd="0" presId="urn:microsoft.com/office/officeart/2018/5/layout/IconCircleLabelList"/>
    <dgm:cxn modelId="{96796B73-CD15-4F01-A151-90D447534A8E}" type="presParOf" srcId="{73E46DF5-8082-48CF-A24E-75B2F50D6487}" destId="{EF3BD644-91E3-4A8F-BFC0-39959C09013A}" srcOrd="2" destOrd="0" presId="urn:microsoft.com/office/officeart/2018/5/layout/IconCircleLabelList"/>
    <dgm:cxn modelId="{9C5FC646-7379-4D48-A0FC-250E7962910A}" type="presParOf" srcId="{73E46DF5-8082-48CF-A24E-75B2F50D6487}" destId="{14DCC035-62EE-4CD9-A34F-5D33A9BD743D}" srcOrd="3" destOrd="0" presId="urn:microsoft.com/office/officeart/2018/5/layout/IconCircleLabelList"/>
    <dgm:cxn modelId="{90ECC29B-6CE2-41CA-812B-039968D46160}" type="presParOf" srcId="{91013B39-9045-4F3A-A5EE-E0B15697A428}" destId="{4E1AF3F9-990E-424C-8CBF-989A0BCC563C}" srcOrd="5" destOrd="0" presId="urn:microsoft.com/office/officeart/2018/5/layout/IconCircleLabelList"/>
    <dgm:cxn modelId="{DDF911E8-8B2A-4C4E-941C-70960D9E46EA}" type="presParOf" srcId="{91013B39-9045-4F3A-A5EE-E0B15697A428}" destId="{073D9113-491A-4A43-A298-FDBDD8EDA65E}" srcOrd="6" destOrd="0" presId="urn:microsoft.com/office/officeart/2018/5/layout/IconCircleLabelList"/>
    <dgm:cxn modelId="{1D6B260C-9B9B-41E1-A0FF-9EDFDCBE41CE}" type="presParOf" srcId="{073D9113-491A-4A43-A298-FDBDD8EDA65E}" destId="{4889BC96-9565-4D23-8955-CD0F68CDA86E}" srcOrd="0" destOrd="0" presId="urn:microsoft.com/office/officeart/2018/5/layout/IconCircleLabelList"/>
    <dgm:cxn modelId="{25DAD754-7F1C-4A7A-B270-563629BB8F6C}" type="presParOf" srcId="{073D9113-491A-4A43-A298-FDBDD8EDA65E}" destId="{C4DA1532-C89E-4199-A449-5FFAEF6AAA32}" srcOrd="1" destOrd="0" presId="urn:microsoft.com/office/officeart/2018/5/layout/IconCircleLabelList"/>
    <dgm:cxn modelId="{5C8F36A1-D2FE-4160-8C19-FCA64F6E38B5}" type="presParOf" srcId="{073D9113-491A-4A43-A298-FDBDD8EDA65E}" destId="{F81DBF88-8432-4085-B9C3-EADAB3CF31F5}" srcOrd="2" destOrd="0" presId="urn:microsoft.com/office/officeart/2018/5/layout/IconCircleLabelList"/>
    <dgm:cxn modelId="{14C7324A-1FF3-4B99-8D12-24668DE02FA1}" type="presParOf" srcId="{073D9113-491A-4A43-A298-FDBDD8EDA65E}" destId="{CD7BADE4-2809-4968-A3EC-1086E81FE524}"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8CC7B-5012-48C1-A19F-58E01F0075BA}">
      <dsp:nvSpPr>
        <dsp:cNvPr id="0" name=""/>
        <dsp:cNvSpPr/>
      </dsp:nvSpPr>
      <dsp:spPr>
        <a:xfrm>
          <a:off x="0" y="2024"/>
          <a:ext cx="7000240" cy="102584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E861B2-4BD6-4B84-BFB0-638E85F22126}">
      <dsp:nvSpPr>
        <dsp:cNvPr id="0" name=""/>
        <dsp:cNvSpPr/>
      </dsp:nvSpPr>
      <dsp:spPr>
        <a:xfrm>
          <a:off x="310317" y="232838"/>
          <a:ext cx="564213" cy="5642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D3AE49-3A39-4A8D-A2FA-BB9E8B237A7E}">
      <dsp:nvSpPr>
        <dsp:cNvPr id="0" name=""/>
        <dsp:cNvSpPr/>
      </dsp:nvSpPr>
      <dsp:spPr>
        <a:xfrm>
          <a:off x="1184848" y="2024"/>
          <a:ext cx="5815391" cy="1025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68" tIns="108568" rIns="108568" bIns="108568"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rgbClr val="00B050"/>
              </a:solidFill>
              <a:latin typeface="Lucida Bright" panose="02040602050505020304" pitchFamily="18" charset="0"/>
            </a:rPr>
            <a:t>Scalability and Flexibility</a:t>
          </a:r>
          <a:endParaRPr lang="en-US" sz="2400" kern="1200" dirty="0">
            <a:solidFill>
              <a:srgbClr val="00B050"/>
            </a:solidFill>
            <a:latin typeface="Lucida Bright" panose="02040602050505020304" pitchFamily="18" charset="0"/>
          </a:endParaRPr>
        </a:p>
      </dsp:txBody>
      <dsp:txXfrm>
        <a:off x="1184848" y="2024"/>
        <a:ext cx="5815391" cy="1025842"/>
      </dsp:txXfrm>
    </dsp:sp>
    <dsp:sp modelId="{6D668F7A-D75C-4580-931D-895FBD53D1DA}">
      <dsp:nvSpPr>
        <dsp:cNvPr id="0" name=""/>
        <dsp:cNvSpPr/>
      </dsp:nvSpPr>
      <dsp:spPr>
        <a:xfrm>
          <a:off x="0" y="1284327"/>
          <a:ext cx="7000240" cy="102584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D9EC93-6EBD-436B-A021-68529A0D507F}">
      <dsp:nvSpPr>
        <dsp:cNvPr id="0" name=""/>
        <dsp:cNvSpPr/>
      </dsp:nvSpPr>
      <dsp:spPr>
        <a:xfrm>
          <a:off x="310317" y="1515141"/>
          <a:ext cx="564213" cy="5642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77C92C-4812-4B71-80E9-F22B411B1561}">
      <dsp:nvSpPr>
        <dsp:cNvPr id="0" name=""/>
        <dsp:cNvSpPr/>
      </dsp:nvSpPr>
      <dsp:spPr>
        <a:xfrm>
          <a:off x="1184848" y="1284327"/>
          <a:ext cx="5815391" cy="1025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68" tIns="108568" rIns="108568" bIns="108568" numCol="1" spcCol="1270" anchor="ctr" anchorCtr="0">
          <a:noAutofit/>
        </a:bodyPr>
        <a:lstStyle/>
        <a:p>
          <a:pPr marL="0" lvl="0" indent="0" algn="l" defTabSz="800100">
            <a:lnSpc>
              <a:spcPct val="90000"/>
            </a:lnSpc>
            <a:spcBef>
              <a:spcPct val="0"/>
            </a:spcBef>
            <a:spcAft>
              <a:spcPct val="35000"/>
            </a:spcAft>
            <a:buNone/>
          </a:pPr>
          <a:r>
            <a:rPr lang="en-US" sz="1800" kern="1200" dirty="0">
              <a:latin typeface="Lucida Bright" panose="02040602050505020304" pitchFamily="18" charset="0"/>
            </a:rPr>
            <a:t>Easily scale resources up or down based on demand, ensuring startups can adapt quickly to market changes.</a:t>
          </a:r>
        </a:p>
      </dsp:txBody>
      <dsp:txXfrm>
        <a:off x="1184848" y="1284327"/>
        <a:ext cx="5815391" cy="1025842"/>
      </dsp:txXfrm>
    </dsp:sp>
    <dsp:sp modelId="{2DE92408-D343-4650-9778-9D5EBDE1B175}">
      <dsp:nvSpPr>
        <dsp:cNvPr id="0" name=""/>
        <dsp:cNvSpPr/>
      </dsp:nvSpPr>
      <dsp:spPr>
        <a:xfrm>
          <a:off x="0" y="2566630"/>
          <a:ext cx="7000240" cy="102584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781D30-8B62-40A5-ABA4-99A3DC86042A}">
      <dsp:nvSpPr>
        <dsp:cNvPr id="0" name=""/>
        <dsp:cNvSpPr/>
      </dsp:nvSpPr>
      <dsp:spPr>
        <a:xfrm>
          <a:off x="310317" y="2797444"/>
          <a:ext cx="564213" cy="5642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665AC5-F2A2-4E54-B72A-A270F52AAE19}">
      <dsp:nvSpPr>
        <dsp:cNvPr id="0" name=""/>
        <dsp:cNvSpPr/>
      </dsp:nvSpPr>
      <dsp:spPr>
        <a:xfrm>
          <a:off x="1184848" y="2566630"/>
          <a:ext cx="5815391" cy="1025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68" tIns="108568" rIns="108568" bIns="108568"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rgbClr val="00B050"/>
              </a:solidFill>
              <a:latin typeface="Lucida Bright" panose="02040602050505020304" pitchFamily="18" charset="0"/>
            </a:rPr>
            <a:t>Cost Efficiency</a:t>
          </a:r>
          <a:endParaRPr lang="en-US" sz="2400" kern="1200" dirty="0">
            <a:solidFill>
              <a:srgbClr val="00B050"/>
            </a:solidFill>
            <a:latin typeface="Lucida Bright" panose="02040602050505020304" pitchFamily="18" charset="0"/>
          </a:endParaRPr>
        </a:p>
      </dsp:txBody>
      <dsp:txXfrm>
        <a:off x="1184848" y="2566630"/>
        <a:ext cx="5815391" cy="1025842"/>
      </dsp:txXfrm>
    </dsp:sp>
    <dsp:sp modelId="{CCE510E3-743E-4E0B-BE7D-4CCEF9F45335}">
      <dsp:nvSpPr>
        <dsp:cNvPr id="0" name=""/>
        <dsp:cNvSpPr/>
      </dsp:nvSpPr>
      <dsp:spPr>
        <a:xfrm>
          <a:off x="0" y="3848933"/>
          <a:ext cx="7000240" cy="102584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3B4A97-5B64-4D89-9BCD-096F9BDC965C}">
      <dsp:nvSpPr>
        <dsp:cNvPr id="0" name=""/>
        <dsp:cNvSpPr/>
      </dsp:nvSpPr>
      <dsp:spPr>
        <a:xfrm>
          <a:off x="310317" y="4079748"/>
          <a:ext cx="564213" cy="5642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804165-5175-4AA6-888C-B7B422530FBE}">
      <dsp:nvSpPr>
        <dsp:cNvPr id="0" name=""/>
        <dsp:cNvSpPr/>
      </dsp:nvSpPr>
      <dsp:spPr>
        <a:xfrm>
          <a:off x="1184848" y="3848933"/>
          <a:ext cx="5815391" cy="1025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68" tIns="108568" rIns="108568" bIns="108568" numCol="1" spcCol="1270" anchor="ctr" anchorCtr="0">
          <a:noAutofit/>
        </a:bodyPr>
        <a:lstStyle/>
        <a:p>
          <a:pPr marL="0" lvl="0" indent="0" algn="l" defTabSz="800100">
            <a:lnSpc>
              <a:spcPct val="90000"/>
            </a:lnSpc>
            <a:spcBef>
              <a:spcPct val="0"/>
            </a:spcBef>
            <a:spcAft>
              <a:spcPct val="35000"/>
            </a:spcAft>
            <a:buNone/>
          </a:pPr>
          <a:r>
            <a:rPr lang="en-US" sz="1800" kern="1200" dirty="0">
              <a:latin typeface="Lucida Bright" panose="02040602050505020304" pitchFamily="18" charset="0"/>
            </a:rPr>
            <a:t>Operates on a pay-as-you-go model, eliminating the need for large upfront investments and allowing startups to manage costs effectively.</a:t>
          </a:r>
        </a:p>
      </dsp:txBody>
      <dsp:txXfrm>
        <a:off x="1184848" y="3848933"/>
        <a:ext cx="5815391" cy="10258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3027BB-C241-4B66-8403-AFC496C2A47B}">
      <dsp:nvSpPr>
        <dsp:cNvPr id="0" name=""/>
        <dsp:cNvSpPr/>
      </dsp:nvSpPr>
      <dsp:spPr>
        <a:xfrm>
          <a:off x="0" y="0"/>
          <a:ext cx="693928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BF70F4-D5A5-48BE-9C43-33E47CD1ACE5}">
      <dsp:nvSpPr>
        <dsp:cNvPr id="0" name=""/>
        <dsp:cNvSpPr/>
      </dsp:nvSpPr>
      <dsp:spPr>
        <a:xfrm>
          <a:off x="0" y="0"/>
          <a:ext cx="6939280" cy="1145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b="1" kern="1200" dirty="0">
              <a:latin typeface="Lucida Bright" panose="02040602050505020304" pitchFamily="18" charset="0"/>
            </a:rPr>
            <a:t>Transparency</a:t>
          </a:r>
          <a:endParaRPr lang="en-US" sz="4400" kern="1200" dirty="0">
            <a:latin typeface="Lucida Bright" panose="02040602050505020304" pitchFamily="18" charset="0"/>
          </a:endParaRPr>
        </a:p>
      </dsp:txBody>
      <dsp:txXfrm>
        <a:off x="0" y="0"/>
        <a:ext cx="6939280" cy="1145428"/>
      </dsp:txXfrm>
    </dsp:sp>
    <dsp:sp modelId="{A21F5116-5D0D-4AFB-896C-1984BC943151}">
      <dsp:nvSpPr>
        <dsp:cNvPr id="0" name=""/>
        <dsp:cNvSpPr/>
      </dsp:nvSpPr>
      <dsp:spPr>
        <a:xfrm>
          <a:off x="0" y="1145428"/>
          <a:ext cx="693928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0A2262-3E25-4B70-A7D2-675043A08E92}">
      <dsp:nvSpPr>
        <dsp:cNvPr id="0" name=""/>
        <dsp:cNvSpPr/>
      </dsp:nvSpPr>
      <dsp:spPr>
        <a:xfrm>
          <a:off x="0" y="1145428"/>
          <a:ext cx="6939280" cy="1145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b="1" kern="1200" dirty="0">
              <a:latin typeface="Lucida Bright" panose="02040602050505020304" pitchFamily="18" charset="0"/>
            </a:rPr>
            <a:t>Responsibility</a:t>
          </a:r>
          <a:endParaRPr lang="en-US" sz="4400" kern="1200" dirty="0">
            <a:latin typeface="Lucida Bright" panose="02040602050505020304" pitchFamily="18" charset="0"/>
          </a:endParaRPr>
        </a:p>
      </dsp:txBody>
      <dsp:txXfrm>
        <a:off x="0" y="1145428"/>
        <a:ext cx="6939280" cy="1145428"/>
      </dsp:txXfrm>
    </dsp:sp>
    <dsp:sp modelId="{8D7D1F37-1FBE-404D-8B57-5B9F34C07372}">
      <dsp:nvSpPr>
        <dsp:cNvPr id="0" name=""/>
        <dsp:cNvSpPr/>
      </dsp:nvSpPr>
      <dsp:spPr>
        <a:xfrm>
          <a:off x="0" y="2290857"/>
          <a:ext cx="693928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368567-1A6B-41D0-93F7-6DAD5546F753}">
      <dsp:nvSpPr>
        <dsp:cNvPr id="0" name=""/>
        <dsp:cNvSpPr/>
      </dsp:nvSpPr>
      <dsp:spPr>
        <a:xfrm>
          <a:off x="0" y="2290857"/>
          <a:ext cx="6939280" cy="1145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b="1" kern="1200" dirty="0">
              <a:latin typeface="Lucida Bright" panose="02040602050505020304" pitchFamily="18" charset="0"/>
            </a:rPr>
            <a:t>Fair Competition</a:t>
          </a:r>
          <a:endParaRPr lang="en-US" sz="4400" kern="1200" dirty="0">
            <a:latin typeface="Lucida Bright" panose="02040602050505020304" pitchFamily="18" charset="0"/>
          </a:endParaRPr>
        </a:p>
      </dsp:txBody>
      <dsp:txXfrm>
        <a:off x="0" y="2290857"/>
        <a:ext cx="6939280" cy="1145428"/>
      </dsp:txXfrm>
    </dsp:sp>
    <dsp:sp modelId="{04D31079-0EAC-4CB1-AFD8-8201E20072E9}">
      <dsp:nvSpPr>
        <dsp:cNvPr id="0" name=""/>
        <dsp:cNvSpPr/>
      </dsp:nvSpPr>
      <dsp:spPr>
        <a:xfrm>
          <a:off x="0" y="3436286"/>
          <a:ext cx="693928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BCD659-630D-42C1-872A-DFD45AB4FC7D}">
      <dsp:nvSpPr>
        <dsp:cNvPr id="0" name=""/>
        <dsp:cNvSpPr/>
      </dsp:nvSpPr>
      <dsp:spPr>
        <a:xfrm>
          <a:off x="0" y="3436286"/>
          <a:ext cx="6939280" cy="1145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en-US" sz="4500" b="1" kern="1200" dirty="0">
              <a:latin typeface="Lucida Bright" panose="02040602050505020304" pitchFamily="18" charset="0"/>
            </a:rPr>
            <a:t>User-Centric Approach</a:t>
          </a:r>
          <a:endParaRPr lang="en-US" sz="4500" kern="1200" dirty="0">
            <a:latin typeface="Lucida Bright" panose="02040602050505020304" pitchFamily="18" charset="0"/>
          </a:endParaRPr>
        </a:p>
      </dsp:txBody>
      <dsp:txXfrm>
        <a:off x="0" y="3436286"/>
        <a:ext cx="6939280" cy="11454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D8405-4CBB-4F8E-A560-E6BEE128F345}">
      <dsp:nvSpPr>
        <dsp:cNvPr id="0" name=""/>
        <dsp:cNvSpPr/>
      </dsp:nvSpPr>
      <dsp:spPr>
        <a:xfrm>
          <a:off x="581779" y="20"/>
          <a:ext cx="986484" cy="98648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321759-EF25-49A3-98AD-3AAE81733ADD}">
      <dsp:nvSpPr>
        <dsp:cNvPr id="0" name=""/>
        <dsp:cNvSpPr/>
      </dsp:nvSpPr>
      <dsp:spPr>
        <a:xfrm>
          <a:off x="792013" y="210254"/>
          <a:ext cx="566015" cy="5660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7ECB6F-8B2C-4955-AD2A-86A9330816E2}">
      <dsp:nvSpPr>
        <dsp:cNvPr id="0" name=""/>
        <dsp:cNvSpPr/>
      </dsp:nvSpPr>
      <dsp:spPr>
        <a:xfrm>
          <a:off x="91440" y="1293770"/>
          <a:ext cx="1967163" cy="667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b="1" kern="1200" dirty="0">
              <a:solidFill>
                <a:srgbClr val="00B050"/>
              </a:solidFill>
              <a:latin typeface="Lucida Bright" panose="02040602050505020304" pitchFamily="18" charset="0"/>
            </a:rPr>
            <a:t>Dropbox</a:t>
          </a:r>
          <a:endParaRPr lang="en-US" sz="2800" kern="1200" dirty="0">
            <a:solidFill>
              <a:srgbClr val="00B050"/>
            </a:solidFill>
            <a:latin typeface="Lucida Bright" panose="02040602050505020304" pitchFamily="18" charset="0"/>
          </a:endParaRPr>
        </a:p>
      </dsp:txBody>
      <dsp:txXfrm>
        <a:off x="91440" y="1293770"/>
        <a:ext cx="1967163" cy="667089"/>
      </dsp:txXfrm>
    </dsp:sp>
    <dsp:sp modelId="{002E5B07-F07F-4D00-B771-E2131EDDA8D0}">
      <dsp:nvSpPr>
        <dsp:cNvPr id="0" name=""/>
        <dsp:cNvSpPr/>
      </dsp:nvSpPr>
      <dsp:spPr>
        <a:xfrm>
          <a:off x="2656962" y="20"/>
          <a:ext cx="986484" cy="98648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220498-E02B-40DC-9217-3D3A2C07E39D}">
      <dsp:nvSpPr>
        <dsp:cNvPr id="0" name=""/>
        <dsp:cNvSpPr/>
      </dsp:nvSpPr>
      <dsp:spPr>
        <a:xfrm>
          <a:off x="2867197" y="210254"/>
          <a:ext cx="566015" cy="5660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E49F8A-5BEB-4B6A-92CC-2D400F60445F}">
      <dsp:nvSpPr>
        <dsp:cNvPr id="0" name=""/>
        <dsp:cNvSpPr/>
      </dsp:nvSpPr>
      <dsp:spPr>
        <a:xfrm>
          <a:off x="2341611" y="1293770"/>
          <a:ext cx="1617187" cy="667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b="1" kern="1200" dirty="0">
              <a:solidFill>
                <a:srgbClr val="00B050"/>
              </a:solidFill>
              <a:latin typeface="Lucida Bright" panose="02040602050505020304" pitchFamily="18" charset="0"/>
            </a:rPr>
            <a:t>Zoom</a:t>
          </a:r>
          <a:endParaRPr lang="en-US" sz="2800" kern="1200" dirty="0">
            <a:solidFill>
              <a:srgbClr val="00B050"/>
            </a:solidFill>
            <a:latin typeface="Lucida Bright" panose="02040602050505020304" pitchFamily="18" charset="0"/>
          </a:endParaRPr>
        </a:p>
      </dsp:txBody>
      <dsp:txXfrm>
        <a:off x="2341611" y="1293770"/>
        <a:ext cx="1617187" cy="667089"/>
      </dsp:txXfrm>
    </dsp:sp>
    <dsp:sp modelId="{6B0D568E-8821-4935-9C79-883CCC96AB9C}">
      <dsp:nvSpPr>
        <dsp:cNvPr id="0" name=""/>
        <dsp:cNvSpPr/>
      </dsp:nvSpPr>
      <dsp:spPr>
        <a:xfrm>
          <a:off x="4557157" y="20"/>
          <a:ext cx="986484" cy="98648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92B898-300A-4CFB-91B9-0FF8BB239079}">
      <dsp:nvSpPr>
        <dsp:cNvPr id="0" name=""/>
        <dsp:cNvSpPr/>
      </dsp:nvSpPr>
      <dsp:spPr>
        <a:xfrm>
          <a:off x="4767392" y="210254"/>
          <a:ext cx="566015" cy="5660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DCC035-62EE-4CD9-A34F-5D33A9BD743D}">
      <dsp:nvSpPr>
        <dsp:cNvPr id="0" name=""/>
        <dsp:cNvSpPr/>
      </dsp:nvSpPr>
      <dsp:spPr>
        <a:xfrm>
          <a:off x="4241806" y="1293770"/>
          <a:ext cx="1617187" cy="667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b="1" kern="1200" dirty="0">
              <a:solidFill>
                <a:srgbClr val="00B050"/>
              </a:solidFill>
              <a:latin typeface="Lucida Bright" panose="02040602050505020304" pitchFamily="18" charset="0"/>
            </a:rPr>
            <a:t>Stripe</a:t>
          </a:r>
          <a:endParaRPr lang="en-US" sz="2800" kern="1200" dirty="0">
            <a:solidFill>
              <a:srgbClr val="00B050"/>
            </a:solidFill>
            <a:latin typeface="Lucida Bright" panose="02040602050505020304" pitchFamily="18" charset="0"/>
          </a:endParaRPr>
        </a:p>
      </dsp:txBody>
      <dsp:txXfrm>
        <a:off x="4241806" y="1293770"/>
        <a:ext cx="1617187" cy="667089"/>
      </dsp:txXfrm>
    </dsp:sp>
    <dsp:sp modelId="{4889BC96-9565-4D23-8955-CD0F68CDA86E}">
      <dsp:nvSpPr>
        <dsp:cNvPr id="0" name=""/>
        <dsp:cNvSpPr/>
      </dsp:nvSpPr>
      <dsp:spPr>
        <a:xfrm>
          <a:off x="6654690" y="20"/>
          <a:ext cx="986484" cy="98648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DA1532-C89E-4199-A449-5FFAEF6AAA32}">
      <dsp:nvSpPr>
        <dsp:cNvPr id="0" name=""/>
        <dsp:cNvSpPr/>
      </dsp:nvSpPr>
      <dsp:spPr>
        <a:xfrm>
          <a:off x="6864924" y="210254"/>
          <a:ext cx="566015" cy="5660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7BADE4-2809-4968-A3EC-1086E81FE524}">
      <dsp:nvSpPr>
        <dsp:cNvPr id="0" name=""/>
        <dsp:cNvSpPr/>
      </dsp:nvSpPr>
      <dsp:spPr>
        <a:xfrm>
          <a:off x="6142001" y="1293770"/>
          <a:ext cx="2011862" cy="667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b="1" kern="1200" dirty="0">
              <a:solidFill>
                <a:srgbClr val="00B050"/>
              </a:solidFill>
              <a:latin typeface="Lucida Bright" panose="02040602050505020304" pitchFamily="18" charset="0"/>
            </a:rPr>
            <a:t>Insights</a:t>
          </a:r>
          <a:endParaRPr lang="en-US" sz="2800" kern="1200" dirty="0">
            <a:solidFill>
              <a:srgbClr val="00B050"/>
            </a:solidFill>
            <a:latin typeface="Lucida Bright" panose="02040602050505020304" pitchFamily="18" charset="0"/>
          </a:endParaRPr>
        </a:p>
      </dsp:txBody>
      <dsp:txXfrm>
        <a:off x="6142001" y="1293770"/>
        <a:ext cx="2011862" cy="6670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17-Jan-25</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17-Jan-25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3336033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2429966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3555126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631242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2586565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2236735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3984229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3486472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6792382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dirty="0"/>
              <a:t>Click icon to add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dirty="0"/>
              <a:t>Click icon to add picture</a:t>
            </a:r>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dirty="0"/>
              <a:t>Click icon to add picture</a:t>
            </a:r>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dirty="0"/>
              <a:t>Click icon to add picture</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9.xml"/><Relationship Id="rId7" Type="http://schemas.openxmlformats.org/officeDocument/2006/relationships/diagramColors" Target="../diagrams/colors3.xml"/><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1.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 Id="rId5" Type="http://schemas.openxmlformats.org/officeDocument/2006/relationships/image" Target="../media/image48.sv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3.xml"/><Relationship Id="rId7" Type="http://schemas.openxmlformats.org/officeDocument/2006/relationships/diagramColors" Target="../diagrams/colors1.xml"/><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3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6.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7.xml"/><Relationship Id="rId4" Type="http://schemas.openxmlformats.org/officeDocument/2006/relationships/image" Target="../media/image36.jpg"/></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7.xml"/><Relationship Id="rId7" Type="http://schemas.openxmlformats.org/officeDocument/2006/relationships/diagramColors" Target="../diagrams/colors2.xml"/><Relationship Id="rId2" Type="http://schemas.openxmlformats.org/officeDocument/2006/relationships/slideLayout" Target="../slideLayouts/slideLayout8.xml"/><Relationship Id="rId1" Type="http://schemas.openxmlformats.org/officeDocument/2006/relationships/tags" Target="../tags/tag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9.xml"/><Relationship Id="rId4"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5391710" y="3429000"/>
            <a:ext cx="6418730" cy="1604683"/>
          </a:xfrm>
        </p:spPr>
        <p:txBody>
          <a:bodyPr>
            <a:normAutofit/>
          </a:bodyPr>
          <a:lstStyle/>
          <a:p>
            <a:pPr algn="ctr"/>
            <a:r>
              <a:rPr lang="en-US" sz="9600" dirty="0">
                <a:solidFill>
                  <a:srgbClr val="92D050"/>
                </a:solidFill>
                <a:latin typeface="Berlin Sans FB" panose="020E0602020502020306" pitchFamily="34" charset="0"/>
              </a:rPr>
              <a:t>WELCOME</a:t>
            </a:r>
          </a:p>
        </p:txBody>
      </p:sp>
    </p:spTree>
    <p:custDataLst>
      <p:tags r:id="rId1"/>
    </p:custDataLst>
    <p:extLst>
      <p:ext uri="{BB962C8B-B14F-4D97-AF65-F5344CB8AC3E}">
        <p14:creationId xmlns:p14="http://schemas.microsoft.com/office/powerpoint/2010/main" val="2945390068"/>
      </p:ext>
    </p:extLst>
  </p:cSld>
  <p:clrMapOvr>
    <a:masterClrMapping/>
  </p:clrMapOvr>
  <mc:AlternateContent xmlns:mc="http://schemas.openxmlformats.org/markup-compatibility/2006" xmlns:p14="http://schemas.microsoft.com/office/powerpoint/2010/main">
    <mc:Choice Requires="p14">
      <p:transition spd="slow" p14:dur="1600" advTm="4421">
        <p:blinds dir="vert"/>
      </p:transition>
    </mc:Choice>
    <mc:Fallback xmlns="">
      <p:transition spd="slow" advTm="4421">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735AC68-D86C-E73B-5402-F22C9F54DC0C}"/>
              </a:ext>
            </a:extLst>
          </p:cNvPr>
          <p:cNvSpPr>
            <a:spLocks noGrp="1"/>
          </p:cNvSpPr>
          <p:nvPr>
            <p:ph type="title"/>
          </p:nvPr>
        </p:nvSpPr>
        <p:spPr>
          <a:xfrm>
            <a:off x="121920" y="152400"/>
            <a:ext cx="10261600" cy="3629265"/>
          </a:xfrm>
        </p:spPr>
        <p:txBody>
          <a:bodyPr vert="horz" lIns="91440" tIns="45720" rIns="91440" bIns="45720" rtlCol="0" anchor="ctr">
            <a:normAutofit/>
          </a:bodyPr>
          <a:lstStyle/>
          <a:p>
            <a:pPr marL="285750" indent="-285750">
              <a:buFont typeface="Wingdings" panose="05000000000000000000" pitchFamily="2" charset="2"/>
              <a:buChar char="Ø"/>
            </a:pPr>
            <a:r>
              <a:rPr lang="en-US" sz="1800" b="0" dirty="0">
                <a:latin typeface="Lucida Bright" panose="02040602050505020304" pitchFamily="18" charset="0"/>
              </a:rPr>
              <a:t>Utilizes cloud storage to provide seamless file sharing and collaboration tools, enabling users to access data from anywhere.</a:t>
            </a:r>
            <a:br>
              <a:rPr lang="en-US" sz="1800" b="0" dirty="0">
                <a:latin typeface="Lucida Bright" panose="02040602050505020304" pitchFamily="18" charset="0"/>
              </a:rPr>
            </a:br>
            <a:endParaRPr lang="en-US" sz="1800" dirty="0">
              <a:latin typeface="Lucida Bright" panose="02040602050505020304" pitchFamily="18" charset="0"/>
            </a:endParaRPr>
          </a:p>
          <a:p>
            <a:pPr marL="285750" indent="-285750">
              <a:buFont typeface="Wingdings" panose="05000000000000000000" pitchFamily="2" charset="2"/>
              <a:buChar char="Ø"/>
            </a:pPr>
            <a:r>
              <a:rPr lang="en-US" sz="1800" b="0" dirty="0">
                <a:latin typeface="Lucida Bright" panose="02040602050505020304" pitchFamily="18" charset="0"/>
              </a:rPr>
              <a:t>Leverages cloud scalability to support millions of users for video conferencing, ensuring high-quality service even during peak demands.</a:t>
            </a:r>
            <a:br>
              <a:rPr lang="en-US" sz="1800" b="0" dirty="0">
                <a:latin typeface="Lucida Bright" panose="02040602050505020304" pitchFamily="18" charset="0"/>
              </a:rPr>
            </a:br>
            <a:endParaRPr lang="en-US" sz="1800" dirty="0">
              <a:latin typeface="Lucida Bright" panose="02040602050505020304" pitchFamily="18" charset="0"/>
            </a:endParaRPr>
          </a:p>
          <a:p>
            <a:pPr marL="285750" indent="-285750">
              <a:buFont typeface="Wingdings" panose="05000000000000000000" pitchFamily="2" charset="2"/>
              <a:buChar char="Ø"/>
            </a:pPr>
            <a:r>
              <a:rPr lang="en-US" sz="1800" b="0" dirty="0">
                <a:latin typeface="Lucida Bright" panose="02040602050505020304" pitchFamily="18" charset="0"/>
              </a:rPr>
              <a:t>Provides secure and reliable cloud-powered payment solutions, helping businesses of all sizes process transactions efficiently.</a:t>
            </a:r>
            <a:br>
              <a:rPr lang="en-US" sz="1800" b="0" dirty="0">
                <a:latin typeface="Lucida Bright" panose="02040602050505020304" pitchFamily="18" charset="0"/>
              </a:rPr>
            </a:br>
            <a:endParaRPr lang="en-US" sz="1800" dirty="0">
              <a:latin typeface="Lucida Bright" panose="02040602050505020304" pitchFamily="18" charset="0"/>
            </a:endParaRPr>
          </a:p>
          <a:p>
            <a:pPr marL="285750" indent="-285750">
              <a:buFont typeface="Wingdings" panose="05000000000000000000" pitchFamily="2" charset="2"/>
              <a:buChar char="Ø"/>
            </a:pPr>
            <a:r>
              <a:rPr lang="en-US" sz="1800" b="0" dirty="0">
                <a:latin typeface="Lucida Bright" panose="02040602050505020304" pitchFamily="18" charset="0"/>
              </a:rPr>
              <a:t>Cloud computing has been instrumental in boosting these startups’ growth by offering cost-effective scalability, enhanced performance, and the ability to focus on innovation rather than infrastructure management.</a:t>
            </a:r>
            <a:endParaRPr lang="en-US" sz="1800" dirty="0">
              <a:latin typeface="Lucida Bright" panose="02040602050505020304" pitchFamily="18" charset="0"/>
            </a:endParaRPr>
          </a:p>
        </p:txBody>
      </p:sp>
      <p:sp>
        <p:nvSpPr>
          <p:cNvPr id="5" name="Slide Number Placeholder 4">
            <a:extLst>
              <a:ext uri="{FF2B5EF4-FFF2-40B4-BE49-F238E27FC236}">
                <a16:creationId xmlns:a16="http://schemas.microsoft.com/office/drawing/2014/main" id="{C99D2502-F7A7-039F-01A0-59462ADFF659}"/>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10</a:t>
            </a:fld>
            <a:endParaRPr lang="en-US"/>
          </a:p>
        </p:txBody>
      </p:sp>
      <p:graphicFrame>
        <p:nvGraphicFramePr>
          <p:cNvPr id="10" name="Content Placeholder 2">
            <a:extLst>
              <a:ext uri="{FF2B5EF4-FFF2-40B4-BE49-F238E27FC236}">
                <a16:creationId xmlns:a16="http://schemas.microsoft.com/office/drawing/2014/main" id="{A36BB169-A9AC-A259-FB0B-43116B3146C0}"/>
              </a:ext>
            </a:extLst>
          </p:cNvPr>
          <p:cNvGraphicFramePr>
            <a:graphicFrameLocks noGrp="1"/>
          </p:cNvGraphicFramePr>
          <p:nvPr>
            <p:ph sz="quarter" idx="10"/>
            <p:extLst>
              <p:ext uri="{D42A27DB-BD31-4B8C-83A1-F6EECF244321}">
                <p14:modId xmlns:p14="http://schemas.microsoft.com/office/powerpoint/2010/main" val="533131020"/>
              </p:ext>
            </p:extLst>
          </p:nvPr>
        </p:nvGraphicFramePr>
        <p:xfrm>
          <a:off x="441496" y="4033520"/>
          <a:ext cx="8245304" cy="19608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398406067"/>
      </p:ext>
    </p:extLst>
  </p:cSld>
  <p:clrMapOvr>
    <a:masterClrMapping/>
  </p:clrMapOvr>
  <mc:AlternateContent xmlns:mc="http://schemas.openxmlformats.org/markup-compatibility/2006" xmlns:p14="http://schemas.microsoft.com/office/powerpoint/2010/main">
    <mc:Choice Requires="p14">
      <p:transition spd="slow" p14:dur="1600" advTm="36303">
        <p14:conveyor dir="l"/>
      </p:transition>
    </mc:Choice>
    <mc:Fallback xmlns="">
      <p:transition spd="slow" advTm="3630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D59383-E6CD-CF57-B9CF-5820B1CECE61}"/>
              </a:ext>
            </a:extLst>
          </p:cNvPr>
          <p:cNvSpPr>
            <a:spLocks noGrp="1"/>
          </p:cNvSpPr>
          <p:nvPr>
            <p:ph type="title"/>
          </p:nvPr>
        </p:nvSpPr>
        <p:spPr>
          <a:xfrm>
            <a:off x="5731715" y="728463"/>
            <a:ext cx="6460285" cy="1732197"/>
          </a:xfrm>
        </p:spPr>
        <p:txBody>
          <a:bodyPr>
            <a:normAutofit/>
          </a:bodyPr>
          <a:lstStyle/>
          <a:p>
            <a:pPr algn="ctr"/>
            <a:r>
              <a:rPr lang="en-US" sz="3600" b="1" dirty="0">
                <a:solidFill>
                  <a:srgbClr val="0070C0"/>
                </a:solidFill>
                <a:latin typeface="Bell MT" panose="02020503060305020303" pitchFamily="18" charset="0"/>
              </a:rPr>
              <a:t>Future Trends in Cloud Computing for Startups</a:t>
            </a:r>
          </a:p>
        </p:txBody>
      </p:sp>
      <p:pic>
        <p:nvPicPr>
          <p:cNvPr id="5" name="Picture Placeholder 4">
            <a:extLst>
              <a:ext uri="{FF2B5EF4-FFF2-40B4-BE49-F238E27FC236}">
                <a16:creationId xmlns:a16="http://schemas.microsoft.com/office/drawing/2014/main" id="{95D91661-037A-ECB3-7904-2C3843A98D95}"/>
              </a:ext>
            </a:extLst>
          </p:cNvPr>
          <p:cNvPicPr>
            <a:picLocks noGrp="1" noChangeAspect="1"/>
          </p:cNvPicPr>
          <p:nvPr>
            <p:ph type="pic" sz="quarter" idx="11"/>
          </p:nvPr>
        </p:nvPicPr>
        <p:blipFill>
          <a:blip r:embed="rId4"/>
          <a:srcRect l="26678" r="26678"/>
          <a:stretch/>
        </p:blipFill>
        <p:spPr>
          <a:xfrm>
            <a:off x="0" y="-1195"/>
            <a:ext cx="6096000" cy="6858000"/>
          </a:xfrm>
        </p:spPr>
      </p:pic>
      <p:sp>
        <p:nvSpPr>
          <p:cNvPr id="8" name="Content Placeholder 7">
            <a:extLst>
              <a:ext uri="{FF2B5EF4-FFF2-40B4-BE49-F238E27FC236}">
                <a16:creationId xmlns:a16="http://schemas.microsoft.com/office/drawing/2014/main" id="{8B672BC8-D7EC-066C-9025-5F29713D8495}"/>
              </a:ext>
            </a:extLst>
          </p:cNvPr>
          <p:cNvSpPr>
            <a:spLocks noGrp="1"/>
          </p:cNvSpPr>
          <p:nvPr>
            <p:ph sz="quarter" idx="10"/>
          </p:nvPr>
        </p:nvSpPr>
        <p:spPr>
          <a:xfrm>
            <a:off x="5435879" y="2639689"/>
            <a:ext cx="6460285" cy="4038087"/>
          </a:xfrm>
        </p:spPr>
        <p:txBody>
          <a:bodyPr>
            <a:normAutofit lnSpcReduction="10000"/>
          </a:bodyPr>
          <a:lstStyle/>
          <a:p>
            <a:r>
              <a:rPr lang="en-US" sz="2400" b="1" dirty="0">
                <a:solidFill>
                  <a:srgbClr val="00B050"/>
                </a:solidFill>
                <a:latin typeface="Lucida Bright" panose="02040602050505020304" pitchFamily="18" charset="0"/>
              </a:rPr>
              <a:t>AI and Machine Learning Integration</a:t>
            </a:r>
            <a:endParaRPr lang="en-US" sz="2400" dirty="0">
              <a:solidFill>
                <a:srgbClr val="00B050"/>
              </a:solidFill>
              <a:latin typeface="Lucida Bright" panose="02040602050505020304" pitchFamily="18" charset="0"/>
            </a:endParaRPr>
          </a:p>
          <a:p>
            <a:pPr>
              <a:buFont typeface="Arial" panose="020B0604020202020204" pitchFamily="34" charset="0"/>
              <a:buChar char="•"/>
            </a:pPr>
            <a:r>
              <a:rPr lang="en-US" sz="1800" dirty="0">
                <a:latin typeface="Lucida Bright" panose="02040602050505020304" pitchFamily="18" charset="0"/>
              </a:rPr>
              <a:t> Enhances products with AI/ML using cloud computing for data processing.</a:t>
            </a:r>
          </a:p>
          <a:p>
            <a:r>
              <a:rPr lang="en-US" sz="2400" b="1" dirty="0">
                <a:solidFill>
                  <a:srgbClr val="00B050"/>
                </a:solidFill>
                <a:latin typeface="Lucida Bright" panose="02040602050505020304" pitchFamily="18" charset="0"/>
              </a:rPr>
              <a:t>Edge Computing</a:t>
            </a:r>
            <a:endParaRPr lang="en-US" sz="2400" dirty="0">
              <a:solidFill>
                <a:srgbClr val="00B050"/>
              </a:solidFill>
              <a:latin typeface="Lucida Bright" panose="02040602050505020304" pitchFamily="18" charset="0"/>
            </a:endParaRPr>
          </a:p>
          <a:p>
            <a:pPr>
              <a:buFont typeface="Arial" panose="020B0604020202020204" pitchFamily="34" charset="0"/>
              <a:buChar char="•"/>
            </a:pPr>
            <a:r>
              <a:rPr lang="en-US" sz="1800" dirty="0">
                <a:latin typeface="Lucida Bright" panose="02040602050505020304" pitchFamily="18" charset="0"/>
              </a:rPr>
              <a:t> Reduces latency by processing data closer to its source for real-time applications.</a:t>
            </a:r>
          </a:p>
          <a:p>
            <a:r>
              <a:rPr lang="en-US" sz="2400" b="1" dirty="0">
                <a:solidFill>
                  <a:srgbClr val="00B050"/>
                </a:solidFill>
                <a:latin typeface="Lucida Bright" panose="02040602050505020304" pitchFamily="18" charset="0"/>
              </a:rPr>
              <a:t>Serverless Computing</a:t>
            </a:r>
            <a:endParaRPr lang="en-US" sz="2400" dirty="0">
              <a:solidFill>
                <a:srgbClr val="00B050"/>
              </a:solidFill>
              <a:latin typeface="Lucida Bright" panose="02040602050505020304" pitchFamily="18" charset="0"/>
            </a:endParaRPr>
          </a:p>
          <a:p>
            <a:pPr>
              <a:buFont typeface="Arial" panose="020B0604020202020204" pitchFamily="34" charset="0"/>
              <a:buChar char="•"/>
            </a:pPr>
            <a:r>
              <a:rPr lang="en-US" sz="1800" dirty="0">
                <a:latin typeface="Lucida Bright" panose="02040602050505020304" pitchFamily="18" charset="0"/>
              </a:rPr>
              <a:t> Offers cost-efficient, scalable solutions without server management.</a:t>
            </a:r>
          </a:p>
          <a:p>
            <a:r>
              <a:rPr lang="en-US" sz="2400" b="1" dirty="0">
                <a:solidFill>
                  <a:srgbClr val="00B050"/>
                </a:solidFill>
                <a:latin typeface="Lucida Bright" panose="02040602050505020304" pitchFamily="18" charset="0"/>
              </a:rPr>
              <a:t>Sustainability Focus</a:t>
            </a:r>
            <a:endParaRPr lang="en-US" sz="2400" dirty="0">
              <a:solidFill>
                <a:srgbClr val="00B050"/>
              </a:solidFill>
              <a:latin typeface="Lucida Bright" panose="02040602050505020304" pitchFamily="18" charset="0"/>
            </a:endParaRPr>
          </a:p>
          <a:p>
            <a:pPr>
              <a:buFont typeface="Arial" panose="020B0604020202020204" pitchFamily="34" charset="0"/>
              <a:buChar char="•"/>
            </a:pPr>
            <a:r>
              <a:rPr lang="en-US" sz="1800" dirty="0">
                <a:latin typeface="Lucida Bright" panose="02040602050505020304" pitchFamily="18" charset="0"/>
              </a:rPr>
              <a:t> Emphasizes green cloud initiatives, promoting eco-friendly cloud services.</a:t>
            </a:r>
          </a:p>
          <a:p>
            <a:endParaRPr lang="en-US" sz="1800" dirty="0">
              <a:latin typeface="Lucida Bright" panose="02040602050505020304" pitchFamily="18" charset="0"/>
            </a:endParaRPr>
          </a:p>
          <a:p>
            <a:endParaRPr lang="en-US" sz="1800" dirty="0">
              <a:latin typeface="Lucida Bright" panose="02040602050505020304" pitchFamily="18" charset="0"/>
            </a:endParaRPr>
          </a:p>
        </p:txBody>
      </p:sp>
    </p:spTree>
    <p:custDataLst>
      <p:tags r:id="rId1"/>
    </p:custDataLst>
    <p:extLst>
      <p:ext uri="{BB962C8B-B14F-4D97-AF65-F5344CB8AC3E}">
        <p14:creationId xmlns:p14="http://schemas.microsoft.com/office/powerpoint/2010/main" val="56176599"/>
      </p:ext>
    </p:extLst>
  </p:cSld>
  <p:clrMapOvr>
    <a:masterClrMapping/>
  </p:clrMapOvr>
  <mc:AlternateContent xmlns:mc="http://schemas.openxmlformats.org/markup-compatibility/2006" xmlns:p14="http://schemas.microsoft.com/office/powerpoint/2010/main">
    <mc:Choice Requires="p14">
      <p:transition spd="slow" p14:dur="2000" advTm="48732">
        <p14:ferris dir="l"/>
      </p:transition>
    </mc:Choice>
    <mc:Fallback xmlns="">
      <p:transition spd="slow" advTm="4873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7"/>
                                        </p:tgtEl>
                                        <p:attrNameLst>
                                          <p:attrName>fillcolor</p:attrName>
                                        </p:attrNameLst>
                                      </p:cBhvr>
                                      <p:to>
                                        <a:schemeClr val="accent2"/>
                                      </p:to>
                                    </p:animClr>
                                    <p:set>
                                      <p:cBhvr>
                                        <p:cTn id="7" dur="2000" fill="hold"/>
                                        <p:tgtEl>
                                          <p:spTgt spid="7"/>
                                        </p:tgtEl>
                                        <p:attrNameLst>
                                          <p:attrName>fill.type</p:attrName>
                                        </p:attrNameLst>
                                      </p:cBhvr>
                                      <p:to>
                                        <p:strVal val="solid"/>
                                      </p:to>
                                    </p:set>
                                    <p:set>
                                      <p:cBhvr>
                                        <p:cTn id="8" dur="2000" fill="hold"/>
                                        <p:tgtEl>
                                          <p:spTgt spid="7"/>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grpId="0" nodeType="clickEffect">
                                  <p:stCondLst>
                                    <p:cond delay="0"/>
                                  </p:stCondLst>
                                  <p:iterate type="lt">
                                    <p:tmPct val="4000"/>
                                  </p:iterate>
                                  <p:childTnLst>
                                    <p:set>
                                      <p:cBhvr override="childStyle">
                                        <p:cTn id="12" dur="500" fill="hold"/>
                                        <p:tgtEl>
                                          <p:spTgt spid="8">
                                            <p:txEl>
                                              <p:pRg st="0" end="0"/>
                                            </p:txEl>
                                          </p:spTgt>
                                        </p:tgtEl>
                                        <p:attrNameLst>
                                          <p:attrName>style.color</p:attrName>
                                        </p:attrNameLst>
                                      </p:cBhvr>
                                      <p:to>
                                        <p:clrVal>
                                          <a:schemeClr val="accent2"/>
                                        </p:clrVal>
                                      </p:to>
                                    </p:set>
                                    <p:set>
                                      <p:cBhvr>
                                        <p:cTn id="13" dur="500" fill="hold"/>
                                        <p:tgtEl>
                                          <p:spTgt spid="8">
                                            <p:txEl>
                                              <p:pRg st="0" end="0"/>
                                            </p:txEl>
                                          </p:spTgt>
                                        </p:tgtEl>
                                        <p:attrNameLst>
                                          <p:attrName>fillcolor</p:attrName>
                                        </p:attrNameLst>
                                      </p:cBhvr>
                                      <p:to>
                                        <p:clrVal>
                                          <a:schemeClr val="accent2"/>
                                        </p:clrVal>
                                      </p:to>
                                    </p:set>
                                    <p:set>
                                      <p:cBhvr>
                                        <p:cTn id="14" dur="500" fill="hold"/>
                                        <p:tgtEl>
                                          <p:spTgt spid="8">
                                            <p:txEl>
                                              <p:pRg st="0" end="0"/>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 calcmode="lin" valueType="num">
                                      <p:cBhvr additive="base">
                                        <p:cTn id="19"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grpId="0" nodeType="clickEffect">
                                  <p:stCondLst>
                                    <p:cond delay="0"/>
                                  </p:stCondLst>
                                  <p:iterate type="lt">
                                    <p:tmPct val="4000"/>
                                  </p:iterate>
                                  <p:childTnLst>
                                    <p:set>
                                      <p:cBhvr override="childStyle">
                                        <p:cTn id="24" dur="500" fill="hold"/>
                                        <p:tgtEl>
                                          <p:spTgt spid="8">
                                            <p:txEl>
                                              <p:pRg st="2" end="2"/>
                                            </p:txEl>
                                          </p:spTgt>
                                        </p:tgtEl>
                                        <p:attrNameLst>
                                          <p:attrName>style.color</p:attrName>
                                        </p:attrNameLst>
                                      </p:cBhvr>
                                      <p:to>
                                        <p:clrVal>
                                          <a:schemeClr val="accent2"/>
                                        </p:clrVal>
                                      </p:to>
                                    </p:set>
                                    <p:set>
                                      <p:cBhvr>
                                        <p:cTn id="25" dur="500" fill="hold"/>
                                        <p:tgtEl>
                                          <p:spTgt spid="8">
                                            <p:txEl>
                                              <p:pRg st="2" end="2"/>
                                            </p:txEl>
                                          </p:spTgt>
                                        </p:tgtEl>
                                        <p:attrNameLst>
                                          <p:attrName>fillcolor</p:attrName>
                                        </p:attrNameLst>
                                      </p:cBhvr>
                                      <p:to>
                                        <p:clrVal>
                                          <a:schemeClr val="accent2"/>
                                        </p:clrVal>
                                      </p:to>
                                    </p:set>
                                    <p:set>
                                      <p:cBhvr>
                                        <p:cTn id="26" dur="500" fill="hold"/>
                                        <p:tgtEl>
                                          <p:spTgt spid="8">
                                            <p:txEl>
                                              <p:pRg st="2" end="2"/>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anim calcmode="lin" valueType="num">
                                      <p:cBhvr additive="base">
                                        <p:cTn id="3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6" presetClass="emph" presetSubtype="0" fill="hold" grpId="0" nodeType="clickEffect">
                                  <p:stCondLst>
                                    <p:cond delay="0"/>
                                  </p:stCondLst>
                                  <p:iterate type="lt">
                                    <p:tmPct val="4000"/>
                                  </p:iterate>
                                  <p:childTnLst>
                                    <p:set>
                                      <p:cBhvr override="childStyle">
                                        <p:cTn id="36" dur="500" fill="hold"/>
                                        <p:tgtEl>
                                          <p:spTgt spid="8">
                                            <p:txEl>
                                              <p:pRg st="4" end="4"/>
                                            </p:txEl>
                                          </p:spTgt>
                                        </p:tgtEl>
                                        <p:attrNameLst>
                                          <p:attrName>style.color</p:attrName>
                                        </p:attrNameLst>
                                      </p:cBhvr>
                                      <p:to>
                                        <p:clrVal>
                                          <a:schemeClr val="accent2"/>
                                        </p:clrVal>
                                      </p:to>
                                    </p:set>
                                    <p:set>
                                      <p:cBhvr>
                                        <p:cTn id="37" dur="500" fill="hold"/>
                                        <p:tgtEl>
                                          <p:spTgt spid="8">
                                            <p:txEl>
                                              <p:pRg st="4" end="4"/>
                                            </p:txEl>
                                          </p:spTgt>
                                        </p:tgtEl>
                                        <p:attrNameLst>
                                          <p:attrName>fillcolor</p:attrName>
                                        </p:attrNameLst>
                                      </p:cBhvr>
                                      <p:to>
                                        <p:clrVal>
                                          <a:schemeClr val="accent2"/>
                                        </p:clrVal>
                                      </p:to>
                                    </p:set>
                                    <p:set>
                                      <p:cBhvr>
                                        <p:cTn id="38" dur="500" fill="hold"/>
                                        <p:tgtEl>
                                          <p:spTgt spid="8">
                                            <p:txEl>
                                              <p:pRg st="4" end="4"/>
                                            </p:txEl>
                                          </p:spTgt>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5" end="5"/>
                                            </p:txEl>
                                          </p:spTgt>
                                        </p:tgtEl>
                                        <p:attrNameLst>
                                          <p:attrName>style.visibility</p:attrName>
                                        </p:attrNameLst>
                                      </p:cBhvr>
                                      <p:to>
                                        <p:strVal val="visible"/>
                                      </p:to>
                                    </p:set>
                                    <p:anim calcmode="lin" valueType="num">
                                      <p:cBhvr additive="base">
                                        <p:cTn id="43"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mph" presetSubtype="0" fill="hold" grpId="0" nodeType="clickEffect">
                                  <p:stCondLst>
                                    <p:cond delay="0"/>
                                  </p:stCondLst>
                                  <p:iterate type="lt">
                                    <p:tmPct val="4000"/>
                                  </p:iterate>
                                  <p:childTnLst>
                                    <p:set>
                                      <p:cBhvr override="childStyle">
                                        <p:cTn id="48" dur="500" fill="hold"/>
                                        <p:tgtEl>
                                          <p:spTgt spid="8">
                                            <p:txEl>
                                              <p:pRg st="6" end="6"/>
                                            </p:txEl>
                                          </p:spTgt>
                                        </p:tgtEl>
                                        <p:attrNameLst>
                                          <p:attrName>style.color</p:attrName>
                                        </p:attrNameLst>
                                      </p:cBhvr>
                                      <p:to>
                                        <p:clrVal>
                                          <a:schemeClr val="accent2"/>
                                        </p:clrVal>
                                      </p:to>
                                    </p:set>
                                    <p:set>
                                      <p:cBhvr>
                                        <p:cTn id="49" dur="500" fill="hold"/>
                                        <p:tgtEl>
                                          <p:spTgt spid="8">
                                            <p:txEl>
                                              <p:pRg st="6" end="6"/>
                                            </p:txEl>
                                          </p:spTgt>
                                        </p:tgtEl>
                                        <p:attrNameLst>
                                          <p:attrName>fillcolor</p:attrName>
                                        </p:attrNameLst>
                                      </p:cBhvr>
                                      <p:to>
                                        <p:clrVal>
                                          <a:schemeClr val="accent2"/>
                                        </p:clrVal>
                                      </p:to>
                                    </p:set>
                                    <p:set>
                                      <p:cBhvr>
                                        <p:cTn id="50" dur="500" fill="hold"/>
                                        <p:tgtEl>
                                          <p:spTgt spid="8">
                                            <p:txEl>
                                              <p:pRg st="6" end="6"/>
                                            </p:txEl>
                                          </p:spTgt>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7" end="7"/>
                                            </p:txEl>
                                          </p:spTgt>
                                        </p:tgtEl>
                                        <p:attrNameLst>
                                          <p:attrName>style.visibility</p:attrName>
                                        </p:attrNameLst>
                                      </p:cBhvr>
                                      <p:to>
                                        <p:strVal val="visible"/>
                                      </p:to>
                                    </p:set>
                                    <p:anim calcmode="lin" valueType="num">
                                      <p:cBhvr additive="base">
                                        <p:cTn id="55"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5051113" y="1572746"/>
            <a:ext cx="7140887" cy="1856254"/>
          </a:xfrm>
        </p:spPr>
        <p:txBody>
          <a:bodyPr>
            <a:noAutofit/>
          </a:bodyPr>
          <a:lstStyle/>
          <a:p>
            <a:pPr algn="ctr"/>
            <a:r>
              <a:rPr lang="en-US" sz="9600" dirty="0">
                <a:solidFill>
                  <a:srgbClr val="92D050"/>
                </a:solidFill>
                <a:latin typeface="Berlin Sans FB" panose="020E0602020502020306" pitchFamily="34" charset="0"/>
              </a:rPr>
              <a:t>Thank you</a:t>
            </a:r>
          </a:p>
        </p:txBody>
      </p:sp>
      <p:sp>
        <p:nvSpPr>
          <p:cNvPr id="10" name="Content Placeholder 9">
            <a:extLst>
              <a:ext uri="{FF2B5EF4-FFF2-40B4-BE49-F238E27FC236}">
                <a16:creationId xmlns:a16="http://schemas.microsoft.com/office/drawing/2014/main" id="{1F398FDD-E639-CF6A-B875-443655F2B31B}"/>
              </a:ext>
            </a:extLst>
          </p:cNvPr>
          <p:cNvSpPr>
            <a:spLocks noGrp="1"/>
          </p:cNvSpPr>
          <p:nvPr>
            <p:ph idx="1"/>
          </p:nvPr>
        </p:nvSpPr>
        <p:spPr>
          <a:xfrm>
            <a:off x="6096000" y="5048250"/>
            <a:ext cx="5057103" cy="1394052"/>
          </a:xfrm>
        </p:spPr>
        <p:txBody>
          <a:bodyPr>
            <a:noAutofit/>
          </a:bodyPr>
          <a:lstStyle/>
          <a:p>
            <a:pPr algn="ctr">
              <a:lnSpc>
                <a:spcPct val="150000"/>
              </a:lnSpc>
            </a:pPr>
            <a:r>
              <a:rPr lang="en-US" sz="2400" b="1" dirty="0">
                <a:solidFill>
                  <a:srgbClr val="00B0F0"/>
                </a:solidFill>
                <a:latin typeface="Lucida Bright" panose="02040602050505020304" pitchFamily="18" charset="0"/>
              </a:rPr>
              <a:t>TRIDIB SARKAR</a:t>
            </a:r>
          </a:p>
          <a:p>
            <a:pPr algn="ctr">
              <a:lnSpc>
                <a:spcPct val="150000"/>
              </a:lnSpc>
            </a:pPr>
            <a:r>
              <a:rPr lang="en-US" sz="2400" b="1" dirty="0">
                <a:solidFill>
                  <a:srgbClr val="00B0F0"/>
                </a:solidFill>
                <a:latin typeface="Lucida Bright" panose="02040602050505020304" pitchFamily="18" charset="0"/>
              </a:rPr>
              <a:t>22-46444-1@student.aiub.edu</a:t>
            </a:r>
          </a:p>
          <a:p>
            <a:endParaRPr lang="en-US" sz="2400" b="1" dirty="0">
              <a:solidFill>
                <a:srgbClr val="00B0F0"/>
              </a:solidFill>
              <a:latin typeface="Lucida Bright" panose="02040602050505020304" pitchFamily="18" charset="0"/>
            </a:endParaRPr>
          </a:p>
        </p:txBody>
      </p:sp>
    </p:spTree>
    <p:custDataLst>
      <p:tags r:id="rId1"/>
    </p:custDataLst>
    <p:extLst>
      <p:ext uri="{BB962C8B-B14F-4D97-AF65-F5344CB8AC3E}">
        <p14:creationId xmlns:p14="http://schemas.microsoft.com/office/powerpoint/2010/main" val="769932640"/>
      </p:ext>
    </p:extLst>
  </p:cSld>
  <p:clrMapOvr>
    <a:masterClrMapping/>
  </p:clrMapOvr>
  <mc:AlternateContent xmlns:mc="http://schemas.openxmlformats.org/markup-compatibility/2006" xmlns:p14="http://schemas.microsoft.com/office/powerpoint/2010/main">
    <mc:Choice Requires="p14">
      <p:transition spd="slow" p14:dur="900" advTm="19120">
        <p14:warp dir="in"/>
      </p:transition>
    </mc:Choice>
    <mc:Fallback xmlns="">
      <p:transition spd="slow" advTm="1912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80">
                                          <p:stCondLst>
                                            <p:cond delay="0"/>
                                          </p:stCondLst>
                                        </p:cTn>
                                        <p:tgtEl>
                                          <p:spTgt spid="7"/>
                                        </p:tgtEl>
                                      </p:cBhvr>
                                    </p:animEffect>
                                    <p:anim calcmode="lin" valueType="num">
                                      <p:cBhvr>
                                        <p:cTn id="2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5" dur="26">
                                          <p:stCondLst>
                                            <p:cond delay="650"/>
                                          </p:stCondLst>
                                        </p:cTn>
                                        <p:tgtEl>
                                          <p:spTgt spid="7"/>
                                        </p:tgtEl>
                                      </p:cBhvr>
                                      <p:to x="100000" y="60000"/>
                                    </p:animScale>
                                    <p:animScale>
                                      <p:cBhvr>
                                        <p:cTn id="26" dur="166" decel="50000">
                                          <p:stCondLst>
                                            <p:cond delay="676"/>
                                          </p:stCondLst>
                                        </p:cTn>
                                        <p:tgtEl>
                                          <p:spTgt spid="7"/>
                                        </p:tgtEl>
                                      </p:cBhvr>
                                      <p:to x="100000" y="100000"/>
                                    </p:animScale>
                                    <p:animScale>
                                      <p:cBhvr>
                                        <p:cTn id="27" dur="26">
                                          <p:stCondLst>
                                            <p:cond delay="1312"/>
                                          </p:stCondLst>
                                        </p:cTn>
                                        <p:tgtEl>
                                          <p:spTgt spid="7"/>
                                        </p:tgtEl>
                                      </p:cBhvr>
                                      <p:to x="100000" y="80000"/>
                                    </p:animScale>
                                    <p:animScale>
                                      <p:cBhvr>
                                        <p:cTn id="28" dur="166" decel="50000">
                                          <p:stCondLst>
                                            <p:cond delay="1338"/>
                                          </p:stCondLst>
                                        </p:cTn>
                                        <p:tgtEl>
                                          <p:spTgt spid="7"/>
                                        </p:tgtEl>
                                      </p:cBhvr>
                                      <p:to x="100000" y="100000"/>
                                    </p:animScale>
                                    <p:animScale>
                                      <p:cBhvr>
                                        <p:cTn id="29" dur="26">
                                          <p:stCondLst>
                                            <p:cond delay="1642"/>
                                          </p:stCondLst>
                                        </p:cTn>
                                        <p:tgtEl>
                                          <p:spTgt spid="7"/>
                                        </p:tgtEl>
                                      </p:cBhvr>
                                      <p:to x="100000" y="90000"/>
                                    </p:animScale>
                                    <p:animScale>
                                      <p:cBhvr>
                                        <p:cTn id="30" dur="166" decel="50000">
                                          <p:stCondLst>
                                            <p:cond delay="1668"/>
                                          </p:stCondLst>
                                        </p:cTn>
                                        <p:tgtEl>
                                          <p:spTgt spid="7"/>
                                        </p:tgtEl>
                                      </p:cBhvr>
                                      <p:to x="100000" y="100000"/>
                                    </p:animScale>
                                    <p:animScale>
                                      <p:cBhvr>
                                        <p:cTn id="31" dur="26">
                                          <p:stCondLst>
                                            <p:cond delay="1808"/>
                                          </p:stCondLst>
                                        </p:cTn>
                                        <p:tgtEl>
                                          <p:spTgt spid="7"/>
                                        </p:tgtEl>
                                      </p:cBhvr>
                                      <p:to x="100000" y="95000"/>
                                    </p:animScale>
                                    <p:animScale>
                                      <p:cBhvr>
                                        <p:cTn id="32"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51998-AC99-4118-98BC-825952A529D4}"/>
              </a:ext>
            </a:extLst>
          </p:cNvPr>
          <p:cNvSpPr>
            <a:spLocks noGrp="1"/>
          </p:cNvSpPr>
          <p:nvPr>
            <p:ph type="title"/>
          </p:nvPr>
        </p:nvSpPr>
        <p:spPr>
          <a:xfrm>
            <a:off x="62754" y="315532"/>
            <a:ext cx="7799293" cy="1737386"/>
          </a:xfrm>
        </p:spPr>
        <p:txBody>
          <a:bodyPr>
            <a:noAutofit/>
          </a:bodyPr>
          <a:lstStyle/>
          <a:p>
            <a:pPr algn="ctr"/>
            <a:r>
              <a:rPr lang="en-US" sz="3600" b="1" dirty="0">
                <a:solidFill>
                  <a:srgbClr val="0070C0"/>
                </a:solidFill>
                <a:latin typeface="Bell MT" panose="02020503060305020303" pitchFamily="18" charset="0"/>
              </a:rPr>
              <a:t>The Role of Cloud Computing in Modern Tech Startups</a:t>
            </a:r>
          </a:p>
        </p:txBody>
      </p:sp>
      <p:sp>
        <p:nvSpPr>
          <p:cNvPr id="3" name="Content Placeholder 2">
            <a:extLst>
              <a:ext uri="{FF2B5EF4-FFF2-40B4-BE49-F238E27FC236}">
                <a16:creationId xmlns:a16="http://schemas.microsoft.com/office/drawing/2014/main" id="{3E536EF2-675D-4DFC-AA45-9580DB20307B}"/>
              </a:ext>
            </a:extLst>
          </p:cNvPr>
          <p:cNvSpPr>
            <a:spLocks noGrp="1"/>
          </p:cNvSpPr>
          <p:nvPr>
            <p:ph sz="quarter" idx="10"/>
          </p:nvPr>
        </p:nvSpPr>
        <p:spPr>
          <a:xfrm>
            <a:off x="125507" y="2393576"/>
            <a:ext cx="7252446" cy="2931459"/>
          </a:xfrm>
        </p:spPr>
        <p:txBody>
          <a:bodyPr>
            <a:noAutofit/>
          </a:bodyPr>
          <a:lstStyle/>
          <a:p>
            <a:r>
              <a:rPr lang="en-US" sz="2400" b="1" dirty="0">
                <a:solidFill>
                  <a:schemeClr val="accent1">
                    <a:lumMod val="10000"/>
                  </a:schemeClr>
                </a:solidFill>
                <a:latin typeface="Lucida Bright" panose="02040602050505020304" pitchFamily="18" charset="0"/>
                <a:ea typeface="Verdana" panose="020B0604030504040204" pitchFamily="34" charset="0"/>
              </a:rPr>
              <a:t>Name: TRIDIB SARKAR</a:t>
            </a:r>
          </a:p>
          <a:p>
            <a:r>
              <a:rPr lang="en-US" sz="2400" b="1" dirty="0">
                <a:solidFill>
                  <a:schemeClr val="accent1">
                    <a:lumMod val="10000"/>
                  </a:schemeClr>
                </a:solidFill>
                <a:latin typeface="Lucida Bright" panose="02040602050505020304" pitchFamily="18" charset="0"/>
                <a:ea typeface="Verdana" panose="020B0604030504040204" pitchFamily="34" charset="0"/>
              </a:rPr>
              <a:t>ID: 22-46444-1</a:t>
            </a:r>
          </a:p>
          <a:p>
            <a:r>
              <a:rPr lang="en-US" sz="2400" b="1" dirty="0">
                <a:solidFill>
                  <a:schemeClr val="accent1">
                    <a:lumMod val="10000"/>
                  </a:schemeClr>
                </a:solidFill>
                <a:latin typeface="Lucida Bright" panose="02040602050505020304" pitchFamily="18" charset="0"/>
                <a:ea typeface="Verdana" panose="020B0604030504040204" pitchFamily="34" charset="0"/>
              </a:rPr>
              <a:t>Department: Computer Science &amp; Engineering </a:t>
            </a:r>
          </a:p>
          <a:p>
            <a:r>
              <a:rPr lang="en-US" sz="2400" b="1" dirty="0">
                <a:solidFill>
                  <a:schemeClr val="accent1">
                    <a:lumMod val="10000"/>
                  </a:schemeClr>
                </a:solidFill>
                <a:latin typeface="Lucida Bright" panose="02040602050505020304" pitchFamily="18" charset="0"/>
                <a:ea typeface="Verdana" panose="020B0604030504040204" pitchFamily="34" charset="0"/>
              </a:rPr>
              <a:t>Subject: Engineering Ethics</a:t>
            </a:r>
          </a:p>
          <a:p>
            <a:r>
              <a:rPr lang="en-US" sz="2400" b="1" dirty="0">
                <a:solidFill>
                  <a:schemeClr val="accent1">
                    <a:lumMod val="10000"/>
                  </a:schemeClr>
                </a:solidFill>
                <a:latin typeface="Lucida Bright" panose="02040602050505020304" pitchFamily="18" charset="0"/>
                <a:ea typeface="Verdana" panose="020B0604030504040204" pitchFamily="34" charset="0"/>
              </a:rPr>
              <a:t>Section: B</a:t>
            </a:r>
          </a:p>
        </p:txBody>
      </p:sp>
      <p:sp>
        <p:nvSpPr>
          <p:cNvPr id="4" name="Slide Number Placeholder 3">
            <a:extLst>
              <a:ext uri="{FF2B5EF4-FFF2-40B4-BE49-F238E27FC236}">
                <a16:creationId xmlns:a16="http://schemas.microsoft.com/office/drawing/2014/main" id="{5E57365E-8096-4F5C-83F2-E9961D2FAC3B}"/>
              </a:ext>
            </a:extLst>
          </p:cNvPr>
          <p:cNvSpPr>
            <a:spLocks noGrp="1"/>
          </p:cNvSpPr>
          <p:nvPr>
            <p:ph type="sldNum" sz="quarter" idx="4"/>
          </p:nvPr>
        </p:nvSpPr>
        <p:spPr/>
        <p:txBody>
          <a:bodyPr/>
          <a:lstStyle/>
          <a:p>
            <a:fld id="{B5CEABB6-07DC-46E8-9B57-56EC44A396E5}" type="slidenum">
              <a:rPr lang="en-US" smtClean="0"/>
              <a:pPr/>
              <a:t>2</a:t>
            </a:fld>
            <a:endParaRPr lang="en-US" dirty="0"/>
          </a:p>
        </p:txBody>
      </p:sp>
    </p:spTree>
    <p:custDataLst>
      <p:tags r:id="rId1"/>
    </p:custDataLst>
    <p:extLst>
      <p:ext uri="{BB962C8B-B14F-4D97-AF65-F5344CB8AC3E}">
        <p14:creationId xmlns:p14="http://schemas.microsoft.com/office/powerpoint/2010/main" val="4621940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712">
        <p15:prstTrans prst="peelOff"/>
      </p:transition>
    </mc:Choice>
    <mc:Fallback xmlns="">
      <p:transition spd="slow" advTm="2671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mph" presetSubtype="0" fill="hold" grpId="0" nodeType="clickEffect">
                                  <p:stCondLst>
                                    <p:cond delay="0"/>
                                  </p:stCondLst>
                                  <p:iterate type="lt">
                                    <p:tmPct val="4000"/>
                                  </p:iterate>
                                  <p:childTnLst>
                                    <p:set>
                                      <p:cBhvr override="childStyle">
                                        <p:cTn id="14" dur="500" fill="hold"/>
                                        <p:tgtEl>
                                          <p:spTgt spid="3">
                                            <p:txEl>
                                              <p:pRg st="0" end="0"/>
                                            </p:txEl>
                                          </p:spTgt>
                                        </p:tgtEl>
                                        <p:attrNameLst>
                                          <p:attrName>style.color</p:attrName>
                                        </p:attrNameLst>
                                      </p:cBhvr>
                                      <p:to>
                                        <p:clrVal>
                                          <a:schemeClr val="accent2"/>
                                        </p:clrVal>
                                      </p:to>
                                    </p:set>
                                    <p:set>
                                      <p:cBhvr>
                                        <p:cTn id="15" dur="500" fill="hold"/>
                                        <p:tgtEl>
                                          <p:spTgt spid="3">
                                            <p:txEl>
                                              <p:pRg st="0" end="0"/>
                                            </p:txEl>
                                          </p:spTgt>
                                        </p:tgtEl>
                                        <p:attrNameLst>
                                          <p:attrName>fillcolor</p:attrName>
                                        </p:attrNameLst>
                                      </p:cBhvr>
                                      <p:to>
                                        <p:clrVal>
                                          <a:schemeClr val="accent2"/>
                                        </p:clrVal>
                                      </p:to>
                                    </p:set>
                                    <p:set>
                                      <p:cBhvr>
                                        <p:cTn id="16" dur="500" fill="hold"/>
                                        <p:tgtEl>
                                          <p:spTgt spid="3">
                                            <p:txEl>
                                              <p:pRg st="0" end="0"/>
                                            </p:txEl>
                                          </p:spTgt>
                                        </p:tgtEl>
                                        <p:attrNameLst>
                                          <p:attrName>fill.type</p:attrName>
                                        </p:attrNameLst>
                                      </p:cBhvr>
                                      <p:to>
                                        <p:strVal val="solid"/>
                                      </p:to>
                                    </p:set>
                                  </p:childTnLst>
                                </p:cTn>
                              </p:par>
                              <p:par>
                                <p:cTn id="17" presetID="16" presetClass="emph" presetSubtype="0" fill="hold" grpId="0" nodeType="withEffect">
                                  <p:stCondLst>
                                    <p:cond delay="0"/>
                                  </p:stCondLst>
                                  <p:iterate type="lt">
                                    <p:tmPct val="4000"/>
                                  </p:iterate>
                                  <p:childTnLst>
                                    <p:set>
                                      <p:cBhvr override="childStyle">
                                        <p:cTn id="18" dur="500" fill="hold"/>
                                        <p:tgtEl>
                                          <p:spTgt spid="3">
                                            <p:txEl>
                                              <p:pRg st="1" end="1"/>
                                            </p:txEl>
                                          </p:spTgt>
                                        </p:tgtEl>
                                        <p:attrNameLst>
                                          <p:attrName>style.color</p:attrName>
                                        </p:attrNameLst>
                                      </p:cBhvr>
                                      <p:to>
                                        <p:clrVal>
                                          <a:schemeClr val="accent2"/>
                                        </p:clrVal>
                                      </p:to>
                                    </p:set>
                                    <p:set>
                                      <p:cBhvr>
                                        <p:cTn id="19" dur="500" fill="hold"/>
                                        <p:tgtEl>
                                          <p:spTgt spid="3">
                                            <p:txEl>
                                              <p:pRg st="1" end="1"/>
                                            </p:txEl>
                                          </p:spTgt>
                                        </p:tgtEl>
                                        <p:attrNameLst>
                                          <p:attrName>fillcolor</p:attrName>
                                        </p:attrNameLst>
                                      </p:cBhvr>
                                      <p:to>
                                        <p:clrVal>
                                          <a:schemeClr val="accent2"/>
                                        </p:clrVal>
                                      </p:to>
                                    </p:set>
                                    <p:set>
                                      <p:cBhvr>
                                        <p:cTn id="20" dur="500" fill="hold"/>
                                        <p:tgtEl>
                                          <p:spTgt spid="3">
                                            <p:txEl>
                                              <p:pRg st="1" end="1"/>
                                            </p:txEl>
                                          </p:spTgt>
                                        </p:tgtEl>
                                        <p:attrNameLst>
                                          <p:attrName>fill.type</p:attrName>
                                        </p:attrNameLst>
                                      </p:cBhvr>
                                      <p:to>
                                        <p:strVal val="solid"/>
                                      </p:to>
                                    </p:set>
                                  </p:childTnLst>
                                </p:cTn>
                              </p:par>
                              <p:par>
                                <p:cTn id="21" presetID="16" presetClass="emph" presetSubtype="0" fill="hold" grpId="0" nodeType="withEffect">
                                  <p:stCondLst>
                                    <p:cond delay="0"/>
                                  </p:stCondLst>
                                  <p:iterate type="lt">
                                    <p:tmPct val="4000"/>
                                  </p:iterate>
                                  <p:childTnLst>
                                    <p:set>
                                      <p:cBhvr override="childStyle">
                                        <p:cTn id="22" dur="500" fill="hold"/>
                                        <p:tgtEl>
                                          <p:spTgt spid="3">
                                            <p:txEl>
                                              <p:pRg st="2" end="2"/>
                                            </p:txEl>
                                          </p:spTgt>
                                        </p:tgtEl>
                                        <p:attrNameLst>
                                          <p:attrName>style.color</p:attrName>
                                        </p:attrNameLst>
                                      </p:cBhvr>
                                      <p:to>
                                        <p:clrVal>
                                          <a:schemeClr val="accent2"/>
                                        </p:clrVal>
                                      </p:to>
                                    </p:set>
                                    <p:set>
                                      <p:cBhvr>
                                        <p:cTn id="23" dur="500" fill="hold"/>
                                        <p:tgtEl>
                                          <p:spTgt spid="3">
                                            <p:txEl>
                                              <p:pRg st="2" end="2"/>
                                            </p:txEl>
                                          </p:spTgt>
                                        </p:tgtEl>
                                        <p:attrNameLst>
                                          <p:attrName>fillcolor</p:attrName>
                                        </p:attrNameLst>
                                      </p:cBhvr>
                                      <p:to>
                                        <p:clrVal>
                                          <a:schemeClr val="accent2"/>
                                        </p:clrVal>
                                      </p:to>
                                    </p:set>
                                    <p:set>
                                      <p:cBhvr>
                                        <p:cTn id="24" dur="500" fill="hold"/>
                                        <p:tgtEl>
                                          <p:spTgt spid="3">
                                            <p:txEl>
                                              <p:pRg st="2" end="2"/>
                                            </p:txEl>
                                          </p:spTgt>
                                        </p:tgtEl>
                                        <p:attrNameLst>
                                          <p:attrName>fill.type</p:attrName>
                                        </p:attrNameLst>
                                      </p:cBhvr>
                                      <p:to>
                                        <p:strVal val="solid"/>
                                      </p:to>
                                    </p:set>
                                  </p:childTnLst>
                                </p:cTn>
                              </p:par>
                              <p:par>
                                <p:cTn id="25" presetID="16" presetClass="emph" presetSubtype="0" fill="hold" grpId="0" nodeType="withEffect">
                                  <p:stCondLst>
                                    <p:cond delay="0"/>
                                  </p:stCondLst>
                                  <p:iterate type="lt">
                                    <p:tmPct val="4000"/>
                                  </p:iterate>
                                  <p:childTnLst>
                                    <p:set>
                                      <p:cBhvr override="childStyle">
                                        <p:cTn id="26" dur="500" fill="hold"/>
                                        <p:tgtEl>
                                          <p:spTgt spid="3">
                                            <p:txEl>
                                              <p:pRg st="3" end="3"/>
                                            </p:txEl>
                                          </p:spTgt>
                                        </p:tgtEl>
                                        <p:attrNameLst>
                                          <p:attrName>style.color</p:attrName>
                                        </p:attrNameLst>
                                      </p:cBhvr>
                                      <p:to>
                                        <p:clrVal>
                                          <a:schemeClr val="accent2"/>
                                        </p:clrVal>
                                      </p:to>
                                    </p:set>
                                    <p:set>
                                      <p:cBhvr>
                                        <p:cTn id="27" dur="500" fill="hold"/>
                                        <p:tgtEl>
                                          <p:spTgt spid="3">
                                            <p:txEl>
                                              <p:pRg st="3" end="3"/>
                                            </p:txEl>
                                          </p:spTgt>
                                        </p:tgtEl>
                                        <p:attrNameLst>
                                          <p:attrName>fillcolor</p:attrName>
                                        </p:attrNameLst>
                                      </p:cBhvr>
                                      <p:to>
                                        <p:clrVal>
                                          <a:schemeClr val="accent2"/>
                                        </p:clrVal>
                                      </p:to>
                                    </p:set>
                                    <p:set>
                                      <p:cBhvr>
                                        <p:cTn id="28" dur="500" fill="hold"/>
                                        <p:tgtEl>
                                          <p:spTgt spid="3">
                                            <p:txEl>
                                              <p:pRg st="3" end="3"/>
                                            </p:txEl>
                                          </p:spTgt>
                                        </p:tgtEl>
                                        <p:attrNameLst>
                                          <p:attrName>fill.type</p:attrName>
                                        </p:attrNameLst>
                                      </p:cBhvr>
                                      <p:to>
                                        <p:strVal val="solid"/>
                                      </p:to>
                                    </p:set>
                                  </p:childTnLst>
                                </p:cTn>
                              </p:par>
                              <p:par>
                                <p:cTn id="29" presetID="16" presetClass="emph" presetSubtype="0" fill="hold" grpId="0" nodeType="withEffect">
                                  <p:stCondLst>
                                    <p:cond delay="0"/>
                                  </p:stCondLst>
                                  <p:iterate type="lt">
                                    <p:tmPct val="4000"/>
                                  </p:iterate>
                                  <p:childTnLst>
                                    <p:set>
                                      <p:cBhvr override="childStyle">
                                        <p:cTn id="30" dur="500" fill="hold"/>
                                        <p:tgtEl>
                                          <p:spTgt spid="3">
                                            <p:txEl>
                                              <p:pRg st="4" end="4"/>
                                            </p:txEl>
                                          </p:spTgt>
                                        </p:tgtEl>
                                        <p:attrNameLst>
                                          <p:attrName>style.color</p:attrName>
                                        </p:attrNameLst>
                                      </p:cBhvr>
                                      <p:to>
                                        <p:clrVal>
                                          <a:schemeClr val="accent2"/>
                                        </p:clrVal>
                                      </p:to>
                                    </p:set>
                                    <p:set>
                                      <p:cBhvr>
                                        <p:cTn id="31" dur="500" fill="hold"/>
                                        <p:tgtEl>
                                          <p:spTgt spid="3">
                                            <p:txEl>
                                              <p:pRg st="4" end="4"/>
                                            </p:txEl>
                                          </p:spTgt>
                                        </p:tgtEl>
                                        <p:attrNameLst>
                                          <p:attrName>fillcolor</p:attrName>
                                        </p:attrNameLst>
                                      </p:cBhvr>
                                      <p:to>
                                        <p:clrVal>
                                          <a:schemeClr val="accent2"/>
                                        </p:clrVal>
                                      </p:to>
                                    </p:set>
                                    <p:set>
                                      <p:cBhvr>
                                        <p:cTn id="32" dur="500" fill="hold"/>
                                        <p:tgtEl>
                                          <p:spTgt spid="3">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452716" y="342043"/>
            <a:ext cx="7144870" cy="670586"/>
          </a:xfrm>
        </p:spPr>
        <p:txBody>
          <a:bodyPr>
            <a:normAutofit/>
          </a:bodyPr>
          <a:lstStyle/>
          <a:p>
            <a:pPr algn="ctr"/>
            <a:r>
              <a:rPr lang="en-US" sz="3600" b="1" dirty="0">
                <a:solidFill>
                  <a:srgbClr val="0070C0"/>
                </a:solidFill>
                <a:latin typeface="Bell MT" panose="02020503060305020303" pitchFamily="18" charset="0"/>
              </a:rPr>
              <a:t>Company overview</a:t>
            </a:r>
          </a:p>
        </p:txBody>
      </p:sp>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165845" y="1414657"/>
            <a:ext cx="8444754" cy="1749884"/>
          </a:xfrm>
        </p:spPr>
        <p:txBody>
          <a:bodyPr>
            <a:noAutofit/>
          </a:bodyPr>
          <a:lstStyle/>
          <a:p>
            <a:r>
              <a:rPr lang="en-US" sz="1800" dirty="0">
                <a:solidFill>
                  <a:schemeClr val="accent1">
                    <a:lumMod val="10000"/>
                  </a:schemeClr>
                </a:solidFill>
                <a:latin typeface="Lucida Bright" panose="02040602050505020304" pitchFamily="18" charset="0"/>
              </a:rPr>
              <a:t>Cloud computing is the delivery of computing services—including storage, databases, servers, networking, and software—over the internet, enabling on-demand access to resources. Cloud computing enables startups to innovate, compete, and scale efficiently with flexible and affordable solutions.</a:t>
            </a:r>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3</a:t>
            </a:fld>
            <a:endParaRPr lang="en-US" dirty="0"/>
          </a:p>
        </p:txBody>
      </p:sp>
      <p:sp>
        <p:nvSpPr>
          <p:cNvPr id="5" name="TextBox 4">
            <a:extLst>
              <a:ext uri="{FF2B5EF4-FFF2-40B4-BE49-F238E27FC236}">
                <a16:creationId xmlns:a16="http://schemas.microsoft.com/office/drawing/2014/main" id="{CAA2389A-8272-43AF-AF19-01A2FC13BE80}"/>
              </a:ext>
            </a:extLst>
          </p:cNvPr>
          <p:cNvSpPr txBox="1"/>
          <p:nvPr/>
        </p:nvSpPr>
        <p:spPr>
          <a:xfrm>
            <a:off x="165845" y="3298011"/>
            <a:ext cx="7718613" cy="3086742"/>
          </a:xfrm>
          <a:prstGeom prst="rect">
            <a:avLst/>
          </a:prstGeom>
          <a:noFill/>
        </p:spPr>
        <p:txBody>
          <a:bodyPr wrap="square" rtlCol="0">
            <a:spAutoFit/>
          </a:bodyPr>
          <a:lstStyle/>
          <a:p>
            <a:pPr>
              <a:lnSpc>
                <a:spcPct val="150000"/>
              </a:lnSpc>
            </a:pPr>
            <a:r>
              <a:rPr lang="en-US" sz="2400" b="1" dirty="0">
                <a:solidFill>
                  <a:srgbClr val="00B050"/>
                </a:solidFill>
                <a:latin typeface="Lucida Bright" panose="02040602050505020304" pitchFamily="18" charset="0"/>
              </a:rPr>
              <a:t>Importance for Startups:</a:t>
            </a:r>
          </a:p>
          <a:p>
            <a:pPr>
              <a:lnSpc>
                <a:spcPct val="150000"/>
              </a:lnSpc>
            </a:pPr>
            <a:r>
              <a:rPr lang="en-US" b="1" dirty="0">
                <a:solidFill>
                  <a:schemeClr val="accent1">
                    <a:lumMod val="10000"/>
                  </a:schemeClr>
                </a:solidFill>
                <a:latin typeface="Lucida Bright" panose="02040602050505020304" pitchFamily="18" charset="0"/>
              </a:rPr>
              <a:t>Cost-Effective</a:t>
            </a:r>
            <a:r>
              <a:rPr lang="en-US" dirty="0">
                <a:solidFill>
                  <a:schemeClr val="accent1">
                    <a:lumMod val="10000"/>
                  </a:schemeClr>
                </a:solidFill>
                <a:latin typeface="Lucida Bright" panose="02040602050505020304" pitchFamily="18" charset="0"/>
              </a:rPr>
              <a:t>: Reduces the need for large upfront investments in IT infrastructure.</a:t>
            </a:r>
          </a:p>
          <a:p>
            <a:pPr>
              <a:lnSpc>
                <a:spcPct val="150000"/>
              </a:lnSpc>
            </a:pPr>
            <a:r>
              <a:rPr lang="en-US" b="1" dirty="0">
                <a:solidFill>
                  <a:schemeClr val="accent1">
                    <a:lumMod val="10000"/>
                  </a:schemeClr>
                </a:solidFill>
                <a:latin typeface="Lucida Bright" panose="02040602050505020304" pitchFamily="18" charset="0"/>
              </a:rPr>
              <a:t>Scalable</a:t>
            </a:r>
            <a:r>
              <a:rPr lang="en-US" dirty="0">
                <a:solidFill>
                  <a:schemeClr val="accent1">
                    <a:lumMod val="10000"/>
                  </a:schemeClr>
                </a:solidFill>
                <a:latin typeface="Lucida Bright" panose="02040602050505020304" pitchFamily="18" charset="0"/>
              </a:rPr>
              <a:t>: Easily adjusts resources to meet growing or fluctuating demands.</a:t>
            </a:r>
          </a:p>
          <a:p>
            <a:pPr>
              <a:lnSpc>
                <a:spcPct val="150000"/>
              </a:lnSpc>
            </a:pPr>
            <a:r>
              <a:rPr lang="en-US" b="1" dirty="0">
                <a:solidFill>
                  <a:schemeClr val="accent1">
                    <a:lumMod val="10000"/>
                  </a:schemeClr>
                </a:solidFill>
                <a:latin typeface="Lucida Bright" panose="02040602050505020304" pitchFamily="18" charset="0"/>
              </a:rPr>
              <a:t>Innovative Solutions</a:t>
            </a:r>
            <a:r>
              <a:rPr lang="en-US" dirty="0">
                <a:solidFill>
                  <a:schemeClr val="accent1">
                    <a:lumMod val="10000"/>
                  </a:schemeClr>
                </a:solidFill>
                <a:latin typeface="Lucida Bright" panose="02040602050505020304" pitchFamily="18" charset="0"/>
              </a:rPr>
              <a:t>: Provides access to cutting-edge technologies like AI, machine learning, and big data analytics.</a:t>
            </a:r>
          </a:p>
        </p:txBody>
      </p:sp>
    </p:spTree>
    <p:custDataLst>
      <p:tags r:id="rId1"/>
    </p:custDataLst>
    <p:extLst>
      <p:ext uri="{BB962C8B-B14F-4D97-AF65-F5344CB8AC3E}">
        <p14:creationId xmlns:p14="http://schemas.microsoft.com/office/powerpoint/2010/main" val="542059410"/>
      </p:ext>
    </p:extLst>
  </p:cSld>
  <p:clrMapOvr>
    <a:masterClrMapping/>
  </p:clrMapOvr>
  <mc:AlternateContent xmlns:mc="http://schemas.openxmlformats.org/markup-compatibility/2006" xmlns:p14="http://schemas.microsoft.com/office/powerpoint/2010/main">
    <mc:Choice Requires="p14">
      <p:transition spd="slow" p14:dur="1600" advTm="70544">
        <p14:prism isContent="1" isInverted="1"/>
      </p:transition>
    </mc:Choice>
    <mc:Fallback xmlns="">
      <p:transition spd="slow" advTm="7054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8" presetClass="emph" presetSubtype="0" fill="hold" nodeType="clickEffect">
                                  <p:stCondLst>
                                    <p:cond delay="0"/>
                                  </p:stCondLst>
                                  <p:iterate type="lt">
                                    <p:tmPct val="4000"/>
                                  </p:iterate>
                                  <p:childTnLst>
                                    <p:set>
                                      <p:cBhvr override="childStyle">
                                        <p:cTn id="19" dur="500" fill="hold"/>
                                        <p:tgtEl>
                                          <p:spTgt spid="5">
                                            <p:txEl>
                                              <p:pRg st="0" end="0"/>
                                            </p:txEl>
                                          </p:spTgt>
                                        </p:tgtEl>
                                        <p:attrNameLst>
                                          <p:attrName>style.textDecorationUnderline</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Effect transition="in" filter="circle(in)">
                                      <p:cBhvr>
                                        <p:cTn id="24" dur="2000"/>
                                        <p:tgtEl>
                                          <p:spTgt spid="5">
                                            <p:txEl>
                                              <p:pRg st="1" end="1"/>
                                            </p:txEl>
                                          </p:spTgt>
                                        </p:tgtEl>
                                      </p:cBhvr>
                                    </p:animEffect>
                                  </p:childTnLst>
                                </p:cTn>
                              </p:par>
                              <p:par>
                                <p:cTn id="25" presetID="6" presetClass="entr" presetSubtype="16" fill="hold" nodeType="with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circle(in)">
                                      <p:cBhvr>
                                        <p:cTn id="27" dur="2000"/>
                                        <p:tgtEl>
                                          <p:spTgt spid="5">
                                            <p:txEl>
                                              <p:pRg st="2" end="2"/>
                                            </p:txEl>
                                          </p:spTgt>
                                        </p:tgtEl>
                                      </p:cBhvr>
                                    </p:animEffect>
                                  </p:childTnLst>
                                </p:cTn>
                              </p:par>
                              <p:par>
                                <p:cTn id="28" presetID="6" presetClass="entr" presetSubtype="16" fill="hold" nodeType="with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animEffect transition="in" filter="circle(in)">
                                      <p:cBhvr>
                                        <p:cTn id="30" dur="2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294641" y="315532"/>
            <a:ext cx="8249919" cy="965835"/>
          </a:xfrm>
        </p:spPr>
        <p:txBody>
          <a:bodyPr anchor="ctr">
            <a:noAutofit/>
          </a:bodyPr>
          <a:lstStyle/>
          <a:p>
            <a:pPr algn="ctr"/>
            <a:r>
              <a:rPr lang="en-US" sz="3600" b="1" dirty="0">
                <a:solidFill>
                  <a:srgbClr val="0070C0"/>
                </a:solidFill>
                <a:latin typeface="Bell MT" panose="02020503060305020303" pitchFamily="18" charset="0"/>
              </a:rPr>
              <a:t>Key Features of Cloud Computing</a:t>
            </a:r>
            <a:endParaRPr lang="en-US" sz="3600" dirty="0">
              <a:solidFill>
                <a:srgbClr val="0070C0"/>
              </a:solidFill>
              <a:latin typeface="Bell MT" panose="02020503060305020303" pitchFamily="18" charset="0"/>
            </a:endParaRPr>
          </a:p>
        </p:txBody>
      </p:sp>
      <p:sp>
        <p:nvSpPr>
          <p:cNvPr id="4" name="Content Placeholder 3">
            <a:extLst>
              <a:ext uri="{FF2B5EF4-FFF2-40B4-BE49-F238E27FC236}">
                <a16:creationId xmlns:a16="http://schemas.microsoft.com/office/drawing/2014/main" id="{2CFADA2D-CE7A-511E-45B9-EAF4FA520E34}"/>
              </a:ext>
            </a:extLst>
          </p:cNvPr>
          <p:cNvSpPr>
            <a:spLocks noGrp="1"/>
          </p:cNvSpPr>
          <p:nvPr>
            <p:ph sz="quarter" idx="10"/>
          </p:nvPr>
        </p:nvSpPr>
        <p:spPr>
          <a:xfrm>
            <a:off x="147320" y="2161885"/>
            <a:ext cx="4719320" cy="3884365"/>
          </a:xfrm>
        </p:spPr>
        <p:txBody>
          <a:bodyPr vert="horz" lIns="91440" tIns="45720" rIns="91440" bIns="45720" rtlCol="0">
            <a:normAutofit/>
          </a:bodyPr>
          <a:lstStyle/>
          <a:p>
            <a:pPr marL="0" indent="0">
              <a:buNone/>
            </a:pPr>
            <a:r>
              <a:rPr lang="en-US" sz="2400" noProof="1">
                <a:solidFill>
                  <a:srgbClr val="00B050"/>
                </a:solidFill>
                <a:latin typeface="Lucida Bright" panose="02040602050505020304" pitchFamily="18" charset="0"/>
              </a:rPr>
              <a:t>Accessibility</a:t>
            </a:r>
            <a:endParaRPr lang="en-US" sz="2400" dirty="0">
              <a:solidFill>
                <a:srgbClr val="00B050"/>
              </a:solidFill>
              <a:latin typeface="Lucida Bright" panose="02040602050505020304" pitchFamily="18" charset="0"/>
            </a:endParaRPr>
          </a:p>
          <a:p>
            <a:r>
              <a:rPr lang="en-US" sz="1800" b="0" noProof="1">
                <a:latin typeface="Lucida Bright" panose="02040602050505020304" pitchFamily="18" charset="0"/>
              </a:rPr>
              <a:t>Enables remote access to data and applications, fostering real-time collaboration among teams from anywhere in the world.</a:t>
            </a:r>
          </a:p>
          <a:p>
            <a:pPr marL="0" indent="0">
              <a:buNone/>
            </a:pPr>
            <a:endParaRPr lang="en-US" sz="1700" b="0" dirty="0">
              <a:latin typeface="Lucida Bright" panose="02040602050505020304" pitchFamily="18" charset="0"/>
            </a:endParaRPr>
          </a:p>
          <a:p>
            <a:pPr marL="0" indent="0">
              <a:buNone/>
            </a:pPr>
            <a:r>
              <a:rPr lang="en-US" sz="2400" noProof="1">
                <a:solidFill>
                  <a:srgbClr val="00B050"/>
                </a:solidFill>
                <a:latin typeface="Lucida Bright" panose="02040602050505020304" pitchFamily="18" charset="0"/>
              </a:rPr>
              <a:t>Automation and Efficiency</a:t>
            </a:r>
            <a:endParaRPr lang="en-US" sz="2400" dirty="0">
              <a:solidFill>
                <a:srgbClr val="00B050"/>
              </a:solidFill>
              <a:latin typeface="Lucida Bright" panose="02040602050505020304" pitchFamily="18" charset="0"/>
            </a:endParaRPr>
          </a:p>
          <a:p>
            <a:r>
              <a:rPr lang="en-US" sz="1800" b="0" noProof="1">
                <a:latin typeface="Lucida Bright" panose="02040602050505020304" pitchFamily="18" charset="0"/>
              </a:rPr>
              <a:t>Simplifies deployment processes and automates routine tasks, reducing manual effort and enhancing operational efficiency.</a:t>
            </a:r>
            <a:endParaRPr lang="en-US" sz="1800" b="0" dirty="0">
              <a:latin typeface="Lucida Bright" panose="02040602050505020304" pitchFamily="18" charset="0"/>
            </a:endParaRP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4</a:t>
            </a:fld>
            <a:endParaRPr lang="en-US"/>
          </a:p>
        </p:txBody>
      </p:sp>
      <p:graphicFrame>
        <p:nvGraphicFramePr>
          <p:cNvPr id="29" name="Content Placeholder 2">
            <a:extLst>
              <a:ext uri="{FF2B5EF4-FFF2-40B4-BE49-F238E27FC236}">
                <a16:creationId xmlns:a16="http://schemas.microsoft.com/office/drawing/2014/main" id="{75CD7AD2-FFD4-CCD3-C4C6-91F1678AE241}"/>
              </a:ext>
            </a:extLst>
          </p:cNvPr>
          <p:cNvGraphicFramePr>
            <a:graphicFrameLocks noGrp="1"/>
          </p:cNvGraphicFramePr>
          <p:nvPr>
            <p:ph sz="quarter" idx="11"/>
            <p:extLst>
              <p:ext uri="{D42A27DB-BD31-4B8C-83A1-F6EECF244321}">
                <p14:modId xmlns:p14="http://schemas.microsoft.com/office/powerpoint/2010/main" val="2519119882"/>
              </p:ext>
            </p:extLst>
          </p:nvPr>
        </p:nvGraphicFramePr>
        <p:xfrm>
          <a:off x="5044440" y="1665668"/>
          <a:ext cx="7000240" cy="4876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430403476"/>
      </p:ext>
    </p:extLst>
  </p:cSld>
  <p:clrMapOvr>
    <a:masterClrMapping/>
  </p:clrMapOvr>
  <mc:AlternateContent xmlns:mc="http://schemas.openxmlformats.org/markup-compatibility/2006" xmlns:p14="http://schemas.microsoft.com/office/powerpoint/2010/main">
    <mc:Choice Requires="p14">
      <p:transition spd="slow" p14:dur="1400" advTm="41399">
        <p14:doors dir="vert"/>
      </p:transition>
    </mc:Choice>
    <mc:Fallback xmlns="">
      <p:transition spd="slow" advTm="4139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1000"/>
                                        <p:tgtEl>
                                          <p:spTgt spid="4">
                                            <p:txEl>
                                              <p:pRg st="3" end="3"/>
                                            </p:txEl>
                                          </p:spTgt>
                                        </p:tgtEl>
                                      </p:cBhvr>
                                    </p:animEffect>
                                    <p:anim calcmode="lin" valueType="num">
                                      <p:cBhvr>
                                        <p:cTn id="2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 calcmode="lin" valueType="num">
                                      <p:cBhvr additive="base">
                                        <p:cTn id="32"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p:cTn id="38" dur="1000" fill="hold"/>
                                        <p:tgtEl>
                                          <p:spTgt spid="29"/>
                                        </p:tgtEl>
                                        <p:attrNameLst>
                                          <p:attrName>ppt_w</p:attrName>
                                        </p:attrNameLst>
                                      </p:cBhvr>
                                      <p:tavLst>
                                        <p:tav tm="0">
                                          <p:val>
                                            <p:fltVal val="0"/>
                                          </p:val>
                                        </p:tav>
                                        <p:tav tm="100000">
                                          <p:val>
                                            <p:strVal val="#ppt_w"/>
                                          </p:val>
                                        </p:tav>
                                      </p:tavLst>
                                    </p:anim>
                                    <p:anim calcmode="lin" valueType="num">
                                      <p:cBhvr>
                                        <p:cTn id="39" dur="1000" fill="hold"/>
                                        <p:tgtEl>
                                          <p:spTgt spid="29"/>
                                        </p:tgtEl>
                                        <p:attrNameLst>
                                          <p:attrName>ppt_h</p:attrName>
                                        </p:attrNameLst>
                                      </p:cBhvr>
                                      <p:tavLst>
                                        <p:tav tm="0">
                                          <p:val>
                                            <p:fltVal val="0"/>
                                          </p:val>
                                        </p:tav>
                                        <p:tav tm="100000">
                                          <p:val>
                                            <p:strVal val="#ppt_h"/>
                                          </p:val>
                                        </p:tav>
                                      </p:tavLst>
                                    </p:anim>
                                    <p:anim calcmode="lin" valueType="num">
                                      <p:cBhvr>
                                        <p:cTn id="40" dur="1000" fill="hold"/>
                                        <p:tgtEl>
                                          <p:spTgt spid="29"/>
                                        </p:tgtEl>
                                        <p:attrNameLst>
                                          <p:attrName>style.rotation</p:attrName>
                                        </p:attrNameLst>
                                      </p:cBhvr>
                                      <p:tavLst>
                                        <p:tav tm="0">
                                          <p:val>
                                            <p:fltVal val="90"/>
                                          </p:val>
                                        </p:tav>
                                        <p:tav tm="100000">
                                          <p:val>
                                            <p:fltVal val="0"/>
                                          </p:val>
                                        </p:tav>
                                      </p:tavLst>
                                    </p:anim>
                                    <p:animEffect transition="in" filter="fade">
                                      <p:cBhvr>
                                        <p:cTn id="4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9"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548639" y="131833"/>
            <a:ext cx="8006081" cy="959826"/>
          </a:xfrm>
        </p:spPr>
        <p:txBody>
          <a:bodyPr anchor="ctr">
            <a:normAutofit fontScale="90000"/>
          </a:bodyPr>
          <a:lstStyle/>
          <a:p>
            <a:pPr algn="ctr"/>
            <a:r>
              <a:rPr lang="en-US" sz="3600" b="1" dirty="0">
                <a:solidFill>
                  <a:srgbClr val="0070C0"/>
                </a:solidFill>
                <a:latin typeface="Bell MT" panose="02020503060305020303" pitchFamily="18" charset="0"/>
              </a:rPr>
              <a:t>How Tech Startups Run with Cloud Computing </a:t>
            </a:r>
          </a:p>
        </p:txBody>
      </p:sp>
      <p:sp>
        <p:nvSpPr>
          <p:cNvPr id="22"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182880" y="1091658"/>
            <a:ext cx="7310661" cy="5154595"/>
          </a:xfrm>
        </p:spPr>
        <p:txBody>
          <a:bodyPr vert="horz" lIns="91440" tIns="45720" rIns="91440" bIns="45720" rtlCol="0">
            <a:noAutofit/>
          </a:bodyPr>
          <a:lstStyle/>
          <a:p>
            <a:pPr marL="0" indent="0">
              <a:buNone/>
            </a:pPr>
            <a:r>
              <a:rPr lang="en-US" sz="2400" b="1" dirty="0">
                <a:solidFill>
                  <a:srgbClr val="00B050"/>
                </a:solidFill>
                <a:latin typeface="Lucida Bright" panose="02040602050505020304" pitchFamily="18" charset="0"/>
              </a:rPr>
              <a:t>Infrastructure as a Service (IaaS)</a:t>
            </a:r>
            <a:endParaRPr lang="en-US" sz="2400" dirty="0">
              <a:solidFill>
                <a:srgbClr val="00B050"/>
              </a:solidFill>
              <a:latin typeface="Lucida Bright" panose="02040602050505020304" pitchFamily="18" charset="0"/>
            </a:endParaRPr>
          </a:p>
          <a:p>
            <a:r>
              <a:rPr lang="en-US" sz="1800" dirty="0">
                <a:latin typeface="Lucida Bright" panose="02040602050505020304" pitchFamily="18" charset="0"/>
              </a:rPr>
              <a:t>Quick IT setup with virtualized resources</a:t>
            </a:r>
            <a:r>
              <a:rPr lang="en-US" sz="1800" cap="none" dirty="0">
                <a:latin typeface="Lucida Bright" panose="02040602050505020304" pitchFamily="18" charset="0"/>
              </a:rPr>
              <a:t>, </a:t>
            </a:r>
            <a:r>
              <a:rPr lang="en-US" sz="1800" dirty="0">
                <a:latin typeface="Lucida Bright" panose="02040602050505020304" pitchFamily="18" charset="0"/>
              </a:rPr>
              <a:t>eliminating </a:t>
            </a:r>
            <a:r>
              <a:rPr lang="en-US" sz="1800" cap="none" dirty="0">
                <a:latin typeface="Lucida Bright" panose="02040602050505020304" pitchFamily="18" charset="0"/>
              </a:rPr>
              <a:t>the </a:t>
            </a:r>
            <a:r>
              <a:rPr lang="en-US" sz="1800" dirty="0">
                <a:latin typeface="Lucida Bright" panose="02040602050505020304" pitchFamily="18" charset="0"/>
              </a:rPr>
              <a:t>need for physical hardware.</a:t>
            </a:r>
          </a:p>
          <a:p>
            <a:pPr marL="0" indent="0">
              <a:buNone/>
            </a:pPr>
            <a:r>
              <a:rPr lang="en-US" sz="2400" b="1" dirty="0">
                <a:solidFill>
                  <a:srgbClr val="00B050"/>
                </a:solidFill>
                <a:latin typeface="Lucida Bright" panose="02040602050505020304" pitchFamily="18" charset="0"/>
              </a:rPr>
              <a:t>Software as a Service (SaaS)</a:t>
            </a:r>
            <a:endParaRPr lang="en-US" sz="2400" dirty="0">
              <a:solidFill>
                <a:srgbClr val="00B050"/>
              </a:solidFill>
              <a:latin typeface="Lucida Bright" panose="02040602050505020304" pitchFamily="18" charset="0"/>
            </a:endParaRPr>
          </a:p>
          <a:p>
            <a:r>
              <a:rPr lang="en-US" sz="1800" dirty="0">
                <a:latin typeface="Lucida Bright" panose="02040602050505020304" pitchFamily="18" charset="0"/>
              </a:rPr>
              <a:t>Access to cloud-based business tools (e.g., CRM, project management) without development costs.</a:t>
            </a:r>
          </a:p>
          <a:p>
            <a:pPr marL="0" indent="0">
              <a:buNone/>
            </a:pPr>
            <a:r>
              <a:rPr lang="en-US" sz="2400" b="1" dirty="0">
                <a:solidFill>
                  <a:srgbClr val="00B050"/>
                </a:solidFill>
                <a:latin typeface="Lucida Bright" panose="02040602050505020304" pitchFamily="18" charset="0"/>
              </a:rPr>
              <a:t>Platform as a Service (PaaS)</a:t>
            </a:r>
            <a:endParaRPr lang="en-US" sz="2400" dirty="0">
              <a:solidFill>
                <a:srgbClr val="00B050"/>
              </a:solidFill>
              <a:latin typeface="Lucida Bright" panose="02040602050505020304" pitchFamily="18" charset="0"/>
            </a:endParaRPr>
          </a:p>
          <a:p>
            <a:r>
              <a:rPr lang="en-US" sz="1800" dirty="0">
                <a:latin typeface="Lucida Bright" panose="02040602050505020304" pitchFamily="18" charset="0"/>
              </a:rPr>
              <a:t>Cloud platforms </a:t>
            </a:r>
            <a:r>
              <a:rPr lang="en-US" sz="1800" cap="none" dirty="0">
                <a:latin typeface="Lucida Bright" panose="02040602050505020304" pitchFamily="18" charset="0"/>
              </a:rPr>
              <a:t>like </a:t>
            </a:r>
            <a:r>
              <a:rPr lang="en-US" sz="1800" dirty="0">
                <a:latin typeface="Lucida Bright" panose="02040602050505020304" pitchFamily="18" charset="0"/>
              </a:rPr>
              <a:t>AWS and Azure for developing, testing, and deploying applications.</a:t>
            </a:r>
          </a:p>
          <a:p>
            <a:pPr marL="0" indent="0">
              <a:buNone/>
            </a:pPr>
            <a:r>
              <a:rPr lang="en-US" sz="2400" b="1" dirty="0">
                <a:solidFill>
                  <a:srgbClr val="00B050"/>
                </a:solidFill>
                <a:latin typeface="Lucida Bright" panose="02040602050505020304" pitchFamily="18" charset="0"/>
              </a:rPr>
              <a:t>Example Workflows</a:t>
            </a:r>
            <a:endParaRPr lang="en-US" sz="2400" dirty="0">
              <a:solidFill>
                <a:srgbClr val="00B050"/>
              </a:solidFill>
              <a:latin typeface="Lucida Bright" panose="02040602050505020304" pitchFamily="18" charset="0"/>
            </a:endParaRPr>
          </a:p>
          <a:p>
            <a:r>
              <a:rPr lang="en-US" sz="1800" b="1" dirty="0">
                <a:latin typeface="Lucida Bright" panose="02040602050505020304" pitchFamily="18" charset="0"/>
              </a:rPr>
              <a:t>Hosting</a:t>
            </a:r>
            <a:r>
              <a:rPr lang="en-US" sz="1800" cap="none" dirty="0">
                <a:latin typeface="Lucida Bright" panose="02040602050505020304" pitchFamily="18" charset="0"/>
              </a:rPr>
              <a:t>: </a:t>
            </a:r>
            <a:r>
              <a:rPr lang="en-US" sz="1800" dirty="0">
                <a:latin typeface="Lucida Bright" panose="02040602050505020304" pitchFamily="18" charset="0"/>
              </a:rPr>
              <a:t>Use cloud services </a:t>
            </a:r>
            <a:r>
              <a:rPr lang="en-US" sz="1800" cap="none" dirty="0">
                <a:latin typeface="Lucida Bright" panose="02040602050505020304" pitchFamily="18" charset="0"/>
              </a:rPr>
              <a:t>for </a:t>
            </a:r>
            <a:r>
              <a:rPr lang="en-US" sz="1800" dirty="0">
                <a:latin typeface="Lucida Bright" panose="02040602050505020304" pitchFamily="18" charset="0"/>
              </a:rPr>
              <a:t>web hosting.</a:t>
            </a:r>
          </a:p>
          <a:p>
            <a:r>
              <a:rPr lang="en-US" sz="1800" b="1" dirty="0">
                <a:latin typeface="Lucida Bright" panose="02040602050505020304" pitchFamily="18" charset="0"/>
              </a:rPr>
              <a:t>Data Management</a:t>
            </a:r>
            <a:r>
              <a:rPr lang="en-US" sz="1800" cap="none" dirty="0">
                <a:latin typeface="Lucida Bright" panose="02040602050505020304" pitchFamily="18" charset="0"/>
              </a:rPr>
              <a:t>: </a:t>
            </a:r>
            <a:r>
              <a:rPr lang="en-US" sz="1800" dirty="0">
                <a:latin typeface="Lucida Bright" panose="02040602050505020304" pitchFamily="18" charset="0"/>
              </a:rPr>
              <a:t>Secure, scalable cloud storage.</a:t>
            </a:r>
          </a:p>
          <a:p>
            <a:r>
              <a:rPr lang="en-US" sz="1800" b="1" dirty="0">
                <a:latin typeface="Lucida Bright" panose="02040602050505020304" pitchFamily="18" charset="0"/>
              </a:rPr>
              <a:t>App Deployment</a:t>
            </a:r>
            <a:r>
              <a:rPr lang="en-US" sz="1800" cap="none" dirty="0">
                <a:latin typeface="Lucida Bright" panose="02040602050505020304" pitchFamily="18" charset="0"/>
              </a:rPr>
              <a:t>: </a:t>
            </a:r>
            <a:r>
              <a:rPr lang="en-US" sz="1800" dirty="0">
                <a:latin typeface="Lucida Bright" panose="02040602050505020304" pitchFamily="18" charset="0"/>
              </a:rPr>
              <a:t>Efficient, automated application deployment.</a:t>
            </a:r>
          </a:p>
          <a:p>
            <a:pPr marL="228600" indent="-228600">
              <a:spcBef>
                <a:spcPts val="0"/>
              </a:spcBef>
              <a:spcAft>
                <a:spcPts val="1200"/>
              </a:spcAft>
              <a:buFont typeface="Arial" panose="020B0604020202020204" pitchFamily="34" charset="0"/>
              <a:buChar char="•"/>
            </a:pPr>
            <a:endParaRPr lang="en-US" sz="2400" cap="none" dirty="0">
              <a:latin typeface="Lucida Bright" panose="02040602050505020304" pitchFamily="18" charset="0"/>
            </a:endParaRPr>
          </a:p>
        </p:txBody>
      </p:sp>
      <p:pic>
        <p:nvPicPr>
          <p:cNvPr id="82" name="Picture Placeholder 81" descr="Cloud shaped hard drive with cables">
            <a:extLst>
              <a:ext uri="{FF2B5EF4-FFF2-40B4-BE49-F238E27FC236}">
                <a16:creationId xmlns:a16="http://schemas.microsoft.com/office/drawing/2014/main" id="{D7DAE4C3-755E-1A3F-B4B5-A3B737A95626}"/>
              </a:ext>
            </a:extLst>
          </p:cNvPr>
          <p:cNvPicPr>
            <a:picLocks noGrp="1" noChangeAspect="1"/>
          </p:cNvPicPr>
          <p:nvPr>
            <p:ph sz="quarter" idx="11"/>
          </p:nvPr>
        </p:nvPicPr>
        <p:blipFill>
          <a:blip r:embed="rId4"/>
          <a:stretch/>
        </p:blipFill>
        <p:spPr>
          <a:xfrm>
            <a:off x="7279539" y="1446588"/>
            <a:ext cx="4912461" cy="3964824"/>
          </a:xfrm>
          <a:noFill/>
        </p:spPr>
      </p:pic>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5</a:t>
            </a:fld>
            <a:endParaRPr lang="en-US" dirty="0"/>
          </a:p>
        </p:txBody>
      </p:sp>
    </p:spTree>
    <p:custDataLst>
      <p:tags r:id="rId1"/>
    </p:custDataLst>
    <p:extLst>
      <p:ext uri="{BB962C8B-B14F-4D97-AF65-F5344CB8AC3E}">
        <p14:creationId xmlns:p14="http://schemas.microsoft.com/office/powerpoint/2010/main" val="4120006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9372">
        <p15:prstTrans prst="pageCurlDouble"/>
      </p:transition>
    </mc:Choice>
    <mc:Fallback xmlns="">
      <p:transition spd="slow" advTm="5937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2.70833E-6 -3.7037E-7 L 2.70833E-6 -0.07222 " pathEditMode="relative" rAng="0" ptsTypes="AA">
                                      <p:cBhvr>
                                        <p:cTn id="6" dur="250" accel="50000" decel="50000" autoRev="1" fill="hold">
                                          <p:stCondLst>
                                            <p:cond delay="0"/>
                                          </p:stCondLst>
                                        </p:cTn>
                                        <p:tgtEl>
                                          <p:spTgt spid="2"/>
                                        </p:tgtEl>
                                        <p:attrNameLst>
                                          <p:attrName>ppt_x</p:attrName>
                                          <p:attrName>ppt_y</p:attrName>
                                        </p:attrNameLst>
                                      </p:cBhvr>
                                      <p:rCtr x="0" y="-3611"/>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wipe(down)">
                                      <p:cBhvr>
                                        <p:cTn id="15" dur="500"/>
                                        <p:tgtEl>
                                          <p:spTgt spid="8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xEl>
                                              <p:pRg st="0" end="0"/>
                                            </p:txEl>
                                          </p:spTgt>
                                        </p:tgtEl>
                                        <p:attrNameLst>
                                          <p:attrName>style.visibility</p:attrName>
                                        </p:attrNameLst>
                                      </p:cBhvr>
                                      <p:to>
                                        <p:strVal val="visible"/>
                                      </p:to>
                                    </p:set>
                                    <p:animEffect transition="in" filter="fade">
                                      <p:cBhvr>
                                        <p:cTn id="20" dur="500"/>
                                        <p:tgtEl>
                                          <p:spTgt spid="22">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25" dur="500"/>
                                        <p:tgtEl>
                                          <p:spTgt spid="22">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2">
                                            <p:txEl>
                                              <p:pRg st="2" end="2"/>
                                            </p:txEl>
                                          </p:spTgt>
                                        </p:tgtEl>
                                        <p:attrNameLst>
                                          <p:attrName>style.visibility</p:attrName>
                                        </p:attrNameLst>
                                      </p:cBhvr>
                                      <p:to>
                                        <p:strVal val="visible"/>
                                      </p:to>
                                    </p:set>
                                    <p:animEffect transition="in" filter="fade">
                                      <p:cBhvr>
                                        <p:cTn id="30" dur="500"/>
                                        <p:tgtEl>
                                          <p:spTgt spid="22">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22">
                                            <p:txEl>
                                              <p:pRg st="3" end="3"/>
                                            </p:txEl>
                                          </p:spTgt>
                                        </p:tgtEl>
                                        <p:attrNameLst>
                                          <p:attrName>style.visibility</p:attrName>
                                        </p:attrNameLst>
                                      </p:cBhvr>
                                      <p:to>
                                        <p:strVal val="visible"/>
                                      </p:to>
                                    </p:set>
                                    <p:animEffect transition="in" filter="randombar(horizontal)">
                                      <p:cBhvr>
                                        <p:cTn id="35" dur="500"/>
                                        <p:tgtEl>
                                          <p:spTgt spid="22">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2">
                                            <p:txEl>
                                              <p:pRg st="4" end="4"/>
                                            </p:txEl>
                                          </p:spTgt>
                                        </p:tgtEl>
                                        <p:attrNameLst>
                                          <p:attrName>style.visibility</p:attrName>
                                        </p:attrNameLst>
                                      </p:cBhvr>
                                      <p:to>
                                        <p:strVal val="visible"/>
                                      </p:to>
                                    </p:set>
                                    <p:animEffect transition="in" filter="fade">
                                      <p:cBhvr>
                                        <p:cTn id="40" dur="500"/>
                                        <p:tgtEl>
                                          <p:spTgt spid="22">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22">
                                            <p:txEl>
                                              <p:pRg st="5" end="5"/>
                                            </p:txEl>
                                          </p:spTgt>
                                        </p:tgtEl>
                                        <p:attrNameLst>
                                          <p:attrName>style.visibility</p:attrName>
                                        </p:attrNameLst>
                                      </p:cBhvr>
                                      <p:to>
                                        <p:strVal val="visible"/>
                                      </p:to>
                                    </p:set>
                                    <p:animEffect transition="in" filter="randombar(horizontal)">
                                      <p:cBhvr>
                                        <p:cTn id="45" dur="500"/>
                                        <p:tgtEl>
                                          <p:spTgt spid="22">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2">
                                            <p:txEl>
                                              <p:pRg st="6" end="6"/>
                                            </p:txEl>
                                          </p:spTgt>
                                        </p:tgtEl>
                                        <p:attrNameLst>
                                          <p:attrName>style.visibility</p:attrName>
                                        </p:attrNameLst>
                                      </p:cBhvr>
                                      <p:to>
                                        <p:strVal val="visible"/>
                                      </p:to>
                                    </p:set>
                                    <p:animEffect transition="in" filter="fade">
                                      <p:cBhvr>
                                        <p:cTn id="50" dur="500"/>
                                        <p:tgtEl>
                                          <p:spTgt spid="22">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22">
                                            <p:txEl>
                                              <p:pRg st="7" end="7"/>
                                            </p:txEl>
                                          </p:spTgt>
                                        </p:tgtEl>
                                        <p:attrNameLst>
                                          <p:attrName>style.visibility</p:attrName>
                                        </p:attrNameLst>
                                      </p:cBhvr>
                                      <p:to>
                                        <p:strVal val="visible"/>
                                      </p:to>
                                    </p:set>
                                    <p:animEffect transition="in" filter="randombar(horizontal)">
                                      <p:cBhvr>
                                        <p:cTn id="55" dur="500"/>
                                        <p:tgtEl>
                                          <p:spTgt spid="22">
                                            <p:txEl>
                                              <p:pRg st="7" end="7"/>
                                            </p:txEl>
                                          </p:spTgt>
                                        </p:tgtEl>
                                      </p:cBhvr>
                                    </p:animEffect>
                                  </p:childTnLst>
                                </p:cTn>
                              </p:par>
                              <p:par>
                                <p:cTn id="56" presetID="14" presetClass="entr" presetSubtype="10" fill="hold" nodeType="withEffect">
                                  <p:stCondLst>
                                    <p:cond delay="0"/>
                                  </p:stCondLst>
                                  <p:childTnLst>
                                    <p:set>
                                      <p:cBhvr>
                                        <p:cTn id="57" dur="1" fill="hold">
                                          <p:stCondLst>
                                            <p:cond delay="0"/>
                                          </p:stCondLst>
                                        </p:cTn>
                                        <p:tgtEl>
                                          <p:spTgt spid="22">
                                            <p:txEl>
                                              <p:pRg st="8" end="8"/>
                                            </p:txEl>
                                          </p:spTgt>
                                        </p:tgtEl>
                                        <p:attrNameLst>
                                          <p:attrName>style.visibility</p:attrName>
                                        </p:attrNameLst>
                                      </p:cBhvr>
                                      <p:to>
                                        <p:strVal val="visible"/>
                                      </p:to>
                                    </p:set>
                                    <p:animEffect transition="in" filter="randombar(horizontal)">
                                      <p:cBhvr>
                                        <p:cTn id="58" dur="500"/>
                                        <p:tgtEl>
                                          <p:spTgt spid="22">
                                            <p:txEl>
                                              <p:pRg st="8" end="8"/>
                                            </p:txEl>
                                          </p:spTgt>
                                        </p:tgtEl>
                                      </p:cBhvr>
                                    </p:animEffect>
                                  </p:childTnLst>
                                </p:cTn>
                              </p:par>
                              <p:par>
                                <p:cTn id="59" presetID="14" presetClass="entr" presetSubtype="10" fill="hold" nodeType="withEffect">
                                  <p:stCondLst>
                                    <p:cond delay="0"/>
                                  </p:stCondLst>
                                  <p:childTnLst>
                                    <p:set>
                                      <p:cBhvr>
                                        <p:cTn id="60" dur="1" fill="hold">
                                          <p:stCondLst>
                                            <p:cond delay="0"/>
                                          </p:stCondLst>
                                        </p:cTn>
                                        <p:tgtEl>
                                          <p:spTgt spid="22">
                                            <p:txEl>
                                              <p:pRg st="9" end="9"/>
                                            </p:txEl>
                                          </p:spTgt>
                                        </p:tgtEl>
                                        <p:attrNameLst>
                                          <p:attrName>style.visibility</p:attrName>
                                        </p:attrNameLst>
                                      </p:cBhvr>
                                      <p:to>
                                        <p:strVal val="visible"/>
                                      </p:to>
                                    </p:set>
                                    <p:animEffect transition="in" filter="randombar(horizontal)">
                                      <p:cBhvr>
                                        <p:cTn id="61" dur="500"/>
                                        <p:tgtEl>
                                          <p:spTgt spid="2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EAA13-E02F-EB47-E510-E3F48A95F847}"/>
              </a:ext>
            </a:extLst>
          </p:cNvPr>
          <p:cNvSpPr>
            <a:spLocks noGrp="1"/>
          </p:cNvSpPr>
          <p:nvPr>
            <p:ph type="title"/>
          </p:nvPr>
        </p:nvSpPr>
        <p:spPr>
          <a:xfrm>
            <a:off x="426381" y="247753"/>
            <a:ext cx="7630330" cy="803275"/>
          </a:xfrm>
        </p:spPr>
        <p:txBody>
          <a:bodyPr anchor="ctr">
            <a:normAutofit/>
          </a:bodyPr>
          <a:lstStyle/>
          <a:p>
            <a:pPr algn="ctr"/>
            <a:r>
              <a:rPr lang="en-US" sz="3600" b="1" dirty="0">
                <a:solidFill>
                  <a:srgbClr val="0070C0"/>
                </a:solidFill>
                <a:latin typeface="Bell MT" panose="02020503060305020303" pitchFamily="18" charset="0"/>
              </a:rPr>
              <a:t>Benefits for Startups</a:t>
            </a:r>
            <a:endParaRPr lang="en-US" sz="3600" dirty="0">
              <a:solidFill>
                <a:srgbClr val="0070C0"/>
              </a:solidFill>
              <a:latin typeface="Bell MT" panose="02020503060305020303" pitchFamily="18" charset="0"/>
            </a:endParaRPr>
          </a:p>
        </p:txBody>
      </p:sp>
      <p:pic>
        <p:nvPicPr>
          <p:cNvPr id="18" name="Picture Placeholder 17" descr="A hand holding a light bulb and gears&#10;&#10;Description automatically generated">
            <a:extLst>
              <a:ext uri="{FF2B5EF4-FFF2-40B4-BE49-F238E27FC236}">
                <a16:creationId xmlns:a16="http://schemas.microsoft.com/office/drawing/2014/main" id="{1609D79A-E8EF-302E-E8CA-07C644CE0E0F}"/>
              </a:ext>
            </a:extLst>
          </p:cNvPr>
          <p:cNvPicPr>
            <a:picLocks noGrp="1" noChangeAspect="1"/>
          </p:cNvPicPr>
          <p:nvPr>
            <p:ph sz="quarter" idx="10"/>
          </p:nvPr>
        </p:nvPicPr>
        <p:blipFill>
          <a:blip r:embed="rId4"/>
          <a:stretch/>
        </p:blipFill>
        <p:spPr>
          <a:xfrm>
            <a:off x="0" y="1899920"/>
            <a:ext cx="4419430" cy="3271520"/>
          </a:xfrm>
          <a:noFill/>
        </p:spPr>
      </p:pic>
      <p:sp>
        <p:nvSpPr>
          <p:cNvPr id="3" name="Content Placeholder 2">
            <a:extLst>
              <a:ext uri="{FF2B5EF4-FFF2-40B4-BE49-F238E27FC236}">
                <a16:creationId xmlns:a16="http://schemas.microsoft.com/office/drawing/2014/main" id="{05E26637-007F-EC9E-F644-AAFBA0900F3C}"/>
              </a:ext>
            </a:extLst>
          </p:cNvPr>
          <p:cNvSpPr>
            <a:spLocks noGrp="1"/>
          </p:cNvSpPr>
          <p:nvPr>
            <p:ph sz="quarter" idx="11"/>
          </p:nvPr>
        </p:nvSpPr>
        <p:spPr>
          <a:xfrm>
            <a:off x="4419430" y="1202600"/>
            <a:ext cx="7630330" cy="5492840"/>
          </a:xfrm>
        </p:spPr>
        <p:txBody>
          <a:bodyPr vert="horz" lIns="91440" tIns="45720" rIns="91440" bIns="45720" rtlCol="0">
            <a:noAutofit/>
          </a:bodyPr>
          <a:lstStyle/>
          <a:p>
            <a:pPr marL="0" indent="0">
              <a:buNone/>
            </a:pPr>
            <a:r>
              <a:rPr lang="en-US" sz="2400" b="1" dirty="0">
                <a:solidFill>
                  <a:srgbClr val="00B050"/>
                </a:solidFill>
                <a:latin typeface="Lucida Bright" panose="02040602050505020304" pitchFamily="18" charset="0"/>
              </a:rPr>
              <a:t>Cost Savings</a:t>
            </a:r>
            <a:endParaRPr lang="en-US" sz="2400" dirty="0">
              <a:solidFill>
                <a:srgbClr val="00B050"/>
              </a:solidFill>
              <a:latin typeface="Lucida Bright" panose="02040602050505020304" pitchFamily="18" charset="0"/>
            </a:endParaRPr>
          </a:p>
          <a:p>
            <a:r>
              <a:rPr lang="en-US" sz="1800" dirty="0">
                <a:latin typeface="Lucida Bright" panose="02040602050505020304" pitchFamily="18" charset="0"/>
              </a:rPr>
              <a:t>Eliminates the need for costly hardware and reduces maintenance expenses, making cloud computing an affordable solution for startups.</a:t>
            </a:r>
          </a:p>
          <a:p>
            <a:pPr marL="0" indent="0">
              <a:buNone/>
            </a:pPr>
            <a:r>
              <a:rPr lang="en-US" sz="2400" b="1" dirty="0">
                <a:solidFill>
                  <a:srgbClr val="00B050"/>
                </a:solidFill>
                <a:latin typeface="Lucida Bright" panose="02040602050505020304" pitchFamily="18" charset="0"/>
              </a:rPr>
              <a:t>Faster Time to Market</a:t>
            </a:r>
            <a:endParaRPr lang="en-US" sz="2400" dirty="0">
              <a:solidFill>
                <a:srgbClr val="00B050"/>
              </a:solidFill>
              <a:latin typeface="Lucida Bright" panose="02040602050505020304" pitchFamily="18" charset="0"/>
            </a:endParaRPr>
          </a:p>
          <a:p>
            <a:r>
              <a:rPr lang="en-US" sz="1800" dirty="0">
                <a:latin typeface="Lucida Bright" panose="02040602050505020304" pitchFamily="18" charset="0"/>
              </a:rPr>
              <a:t>Accelerates the development and deployment of applications, allowing startups to launch products quickly and respond to market demands.</a:t>
            </a:r>
          </a:p>
          <a:p>
            <a:pPr marL="0" indent="0">
              <a:buNone/>
            </a:pPr>
            <a:r>
              <a:rPr lang="en-US" sz="2400" b="1" dirty="0">
                <a:solidFill>
                  <a:srgbClr val="00B050"/>
                </a:solidFill>
                <a:latin typeface="Lucida Bright" panose="02040602050505020304" pitchFamily="18" charset="0"/>
              </a:rPr>
              <a:t>Global Reach</a:t>
            </a:r>
            <a:endParaRPr lang="en-US" sz="2400" dirty="0">
              <a:solidFill>
                <a:srgbClr val="00B050"/>
              </a:solidFill>
              <a:latin typeface="Lucida Bright" panose="02040602050505020304" pitchFamily="18" charset="0"/>
            </a:endParaRPr>
          </a:p>
          <a:p>
            <a:r>
              <a:rPr lang="en-US" sz="1800" dirty="0">
                <a:latin typeface="Lucida Bright" panose="02040602050505020304" pitchFamily="18" charset="0"/>
              </a:rPr>
              <a:t>Cloud services enable startups to provide their products and services to a global audience, ensuring easy access from anywhere in the world.</a:t>
            </a:r>
          </a:p>
          <a:p>
            <a:pPr marL="0" indent="0">
              <a:buNone/>
            </a:pPr>
            <a:r>
              <a:rPr lang="en-US" sz="2400" b="1" dirty="0">
                <a:solidFill>
                  <a:srgbClr val="00B050"/>
                </a:solidFill>
                <a:latin typeface="Lucida Bright" panose="02040602050505020304" pitchFamily="18" charset="0"/>
              </a:rPr>
              <a:t>Focus on Innovation</a:t>
            </a:r>
            <a:endParaRPr lang="en-US" sz="2400" dirty="0">
              <a:solidFill>
                <a:srgbClr val="00B050"/>
              </a:solidFill>
              <a:latin typeface="Lucida Bright" panose="02040602050505020304" pitchFamily="18" charset="0"/>
            </a:endParaRPr>
          </a:p>
          <a:p>
            <a:r>
              <a:rPr lang="en-US" sz="1800" dirty="0">
                <a:latin typeface="Lucida Bright" panose="02040602050505020304" pitchFamily="18" charset="0"/>
              </a:rPr>
              <a:t>By outsourcing infrastructure management to the cloud, startups can allocate more time and resources to product development and innovation.</a:t>
            </a:r>
          </a:p>
          <a:p>
            <a:endParaRPr lang="en-US" sz="2400" dirty="0">
              <a:latin typeface="Lucida Bright" panose="02040602050505020304" pitchFamily="18" charset="0"/>
            </a:endParaRPr>
          </a:p>
        </p:txBody>
      </p:sp>
      <p:sp>
        <p:nvSpPr>
          <p:cNvPr id="5" name="Slide Number Placeholder 4">
            <a:extLst>
              <a:ext uri="{FF2B5EF4-FFF2-40B4-BE49-F238E27FC236}">
                <a16:creationId xmlns:a16="http://schemas.microsoft.com/office/drawing/2014/main" id="{1DDD930B-FB1B-543D-6828-8C31F30BBD28}"/>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6</a:t>
            </a:fld>
            <a:endParaRPr lang="en-US"/>
          </a:p>
        </p:txBody>
      </p:sp>
    </p:spTree>
    <p:custDataLst>
      <p:tags r:id="rId1"/>
    </p:custDataLst>
    <p:extLst>
      <p:ext uri="{BB962C8B-B14F-4D97-AF65-F5344CB8AC3E}">
        <p14:creationId xmlns:p14="http://schemas.microsoft.com/office/powerpoint/2010/main" val="1517447069"/>
      </p:ext>
    </p:extLst>
  </p:cSld>
  <p:clrMapOvr>
    <a:masterClrMapping/>
  </p:clrMapOvr>
  <mc:AlternateContent xmlns:mc="http://schemas.openxmlformats.org/markup-compatibility/2006" xmlns:p14="http://schemas.microsoft.com/office/powerpoint/2010/main">
    <mc:Choice Requires="p14">
      <p:transition spd="slow" p14:dur="800" advTm="43408">
        <p14:flythrough/>
      </p:transition>
    </mc:Choice>
    <mc:Fallback xmlns="">
      <p:transition spd="slow" advTm="4340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2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3">
                                            <p:txEl>
                                              <p:pRg st="0" end="0"/>
                                            </p:txEl>
                                          </p:spTgt>
                                        </p:tgtEl>
                                      </p:cBhvr>
                                    </p:animEffect>
                                    <p:animScale>
                                      <p:cBhvr>
                                        <p:cTn id="12" dur="250" autoRev="1" fill="hold"/>
                                        <p:tgtEl>
                                          <p:spTgt spid="3">
                                            <p:txEl>
                                              <p:pRg st="0" end="0"/>
                                            </p:txEl>
                                          </p:spTgt>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
                                            <p:txEl>
                                              <p:pRg st="2" end="2"/>
                                            </p:txEl>
                                          </p:spTgt>
                                        </p:tgtEl>
                                      </p:cBhvr>
                                    </p:animEffect>
                                    <p:animScale>
                                      <p:cBhvr>
                                        <p:cTn id="22" dur="250" autoRev="1" fill="hold"/>
                                        <p:tgtEl>
                                          <p:spTgt spid="3">
                                            <p:txEl>
                                              <p:pRg st="2" end="2"/>
                                            </p:txEl>
                                          </p:spTgt>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nodeType="clickEffect">
                                  <p:stCondLst>
                                    <p:cond delay="0"/>
                                  </p:stCondLst>
                                  <p:childTnLst>
                                    <p:animEffect transition="out" filter="fade">
                                      <p:cBhvr>
                                        <p:cTn id="31" dur="500" tmFilter="0, 0; .2, .5; .8, .5; 1, 0"/>
                                        <p:tgtEl>
                                          <p:spTgt spid="3">
                                            <p:txEl>
                                              <p:pRg st="4" end="4"/>
                                            </p:txEl>
                                          </p:spTgt>
                                        </p:tgtEl>
                                      </p:cBhvr>
                                    </p:animEffect>
                                    <p:animScale>
                                      <p:cBhvr>
                                        <p:cTn id="32" dur="250" autoRev="1" fill="hold"/>
                                        <p:tgtEl>
                                          <p:spTgt spid="3">
                                            <p:txEl>
                                              <p:pRg st="4" end="4"/>
                                            </p:txEl>
                                          </p:spTgt>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arn(inVertic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nodeType="clickEffect">
                                  <p:stCondLst>
                                    <p:cond delay="0"/>
                                  </p:stCondLst>
                                  <p:childTnLst>
                                    <p:animEffect transition="out" filter="fade">
                                      <p:cBhvr>
                                        <p:cTn id="41" dur="500" tmFilter="0, 0; .2, .5; .8, .5; 1, 0"/>
                                        <p:tgtEl>
                                          <p:spTgt spid="3">
                                            <p:txEl>
                                              <p:pRg st="6" end="6"/>
                                            </p:txEl>
                                          </p:spTgt>
                                        </p:tgtEl>
                                      </p:cBhvr>
                                    </p:animEffect>
                                    <p:animScale>
                                      <p:cBhvr>
                                        <p:cTn id="42" dur="250" autoRev="1" fill="hold"/>
                                        <p:tgtEl>
                                          <p:spTgt spid="3">
                                            <p:txEl>
                                              <p:pRg st="6" end="6"/>
                                            </p:txEl>
                                          </p:spTgt>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arn(inVertical)">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D59383-E6CD-CF57-B9CF-5820B1CECE61}"/>
              </a:ext>
            </a:extLst>
          </p:cNvPr>
          <p:cNvSpPr>
            <a:spLocks noGrp="1"/>
          </p:cNvSpPr>
          <p:nvPr>
            <p:ph type="title"/>
          </p:nvPr>
        </p:nvSpPr>
        <p:spPr>
          <a:xfrm>
            <a:off x="5686425" y="971550"/>
            <a:ext cx="6505575" cy="1533526"/>
          </a:xfrm>
        </p:spPr>
        <p:txBody>
          <a:bodyPr>
            <a:noAutofit/>
          </a:bodyPr>
          <a:lstStyle/>
          <a:p>
            <a:pPr algn="ctr"/>
            <a:r>
              <a:rPr lang="en-US" sz="3600" b="1" dirty="0">
                <a:solidFill>
                  <a:srgbClr val="0070C0"/>
                </a:solidFill>
                <a:latin typeface="Bell MT" panose="02020503060305020303" pitchFamily="18" charset="0"/>
              </a:rPr>
              <a:t>Ethical Considerations </a:t>
            </a:r>
            <a:br>
              <a:rPr lang="en-US" sz="3600" b="1" dirty="0">
                <a:solidFill>
                  <a:srgbClr val="0070C0"/>
                </a:solidFill>
                <a:latin typeface="Bell MT" panose="02020503060305020303" pitchFamily="18" charset="0"/>
              </a:rPr>
            </a:br>
            <a:r>
              <a:rPr lang="en-US" sz="3600" b="1" dirty="0">
                <a:solidFill>
                  <a:srgbClr val="0070C0"/>
                </a:solidFill>
                <a:latin typeface="Bell MT" panose="02020503060305020303" pitchFamily="18" charset="0"/>
              </a:rPr>
              <a:t>in Cloud Computing</a:t>
            </a:r>
          </a:p>
        </p:txBody>
      </p:sp>
      <p:pic>
        <p:nvPicPr>
          <p:cNvPr id="5" name="Picture Placeholder 4">
            <a:extLst>
              <a:ext uri="{FF2B5EF4-FFF2-40B4-BE49-F238E27FC236}">
                <a16:creationId xmlns:a16="http://schemas.microsoft.com/office/drawing/2014/main" id="{95D91661-037A-ECB3-7904-2C3843A98D95}"/>
              </a:ext>
            </a:extLst>
          </p:cNvPr>
          <p:cNvPicPr>
            <a:picLocks noGrp="1" noChangeAspect="1"/>
          </p:cNvPicPr>
          <p:nvPr>
            <p:ph type="pic" sz="quarter" idx="11"/>
          </p:nvPr>
        </p:nvPicPr>
        <p:blipFill>
          <a:blip r:embed="rId4"/>
          <a:srcRect l="18610" r="18610"/>
          <a:stretch/>
        </p:blipFill>
        <p:spPr>
          <a:xfrm>
            <a:off x="0" y="-1195"/>
            <a:ext cx="6096000" cy="6858000"/>
          </a:xfrm>
        </p:spPr>
      </p:pic>
      <p:sp>
        <p:nvSpPr>
          <p:cNvPr id="8" name="Content Placeholder 7">
            <a:extLst>
              <a:ext uri="{FF2B5EF4-FFF2-40B4-BE49-F238E27FC236}">
                <a16:creationId xmlns:a16="http://schemas.microsoft.com/office/drawing/2014/main" id="{8B672BC8-D7EC-066C-9025-5F29713D8495}"/>
              </a:ext>
            </a:extLst>
          </p:cNvPr>
          <p:cNvSpPr>
            <a:spLocks noGrp="1"/>
          </p:cNvSpPr>
          <p:nvPr>
            <p:ph sz="quarter" idx="10"/>
          </p:nvPr>
        </p:nvSpPr>
        <p:spPr>
          <a:xfrm>
            <a:off x="5414681" y="2921107"/>
            <a:ext cx="6660777" cy="3766564"/>
          </a:xfrm>
        </p:spPr>
        <p:txBody>
          <a:bodyPr>
            <a:normAutofit lnSpcReduction="10000"/>
          </a:bodyPr>
          <a:lstStyle/>
          <a:p>
            <a:r>
              <a:rPr lang="en-US" sz="2400" b="1" dirty="0">
                <a:solidFill>
                  <a:srgbClr val="00B050"/>
                </a:solidFill>
                <a:latin typeface="Lucida Bright" panose="02040602050505020304" pitchFamily="18" charset="0"/>
              </a:rPr>
              <a:t>Data Privacy</a:t>
            </a:r>
            <a:endParaRPr lang="en-US" sz="2400" dirty="0">
              <a:solidFill>
                <a:srgbClr val="00B050"/>
              </a:solidFill>
              <a:latin typeface="Lucida Bright" panose="02040602050505020304" pitchFamily="18" charset="0"/>
            </a:endParaRPr>
          </a:p>
          <a:p>
            <a:pPr>
              <a:buFont typeface="Arial" panose="020B0604020202020204" pitchFamily="34" charset="0"/>
              <a:buChar char="•"/>
            </a:pPr>
            <a:r>
              <a:rPr lang="en-US" sz="1800" dirty="0">
                <a:latin typeface="Lucida Bright" panose="02040602050505020304" pitchFamily="18" charset="0"/>
              </a:rPr>
              <a:t> Ensure transparency with how customer data is collected, stored, and used, complying with privacy regulations (e.g., GDPR).</a:t>
            </a:r>
          </a:p>
          <a:p>
            <a:r>
              <a:rPr lang="en-US" sz="2400" b="1" dirty="0">
                <a:solidFill>
                  <a:srgbClr val="00B050"/>
                </a:solidFill>
                <a:latin typeface="Lucida Bright" panose="02040602050505020304" pitchFamily="18" charset="0"/>
              </a:rPr>
              <a:t>Security Standards</a:t>
            </a:r>
            <a:endParaRPr lang="en-US" sz="2400" dirty="0">
              <a:solidFill>
                <a:srgbClr val="00B050"/>
              </a:solidFill>
              <a:latin typeface="Lucida Bright" panose="02040602050505020304" pitchFamily="18" charset="0"/>
            </a:endParaRPr>
          </a:p>
          <a:p>
            <a:pPr>
              <a:buFont typeface="Arial" panose="020B0604020202020204" pitchFamily="34" charset="0"/>
              <a:buChar char="•"/>
            </a:pPr>
            <a:r>
              <a:rPr lang="en-US" sz="1800" dirty="0">
                <a:latin typeface="Lucida Bright" panose="02040602050505020304" pitchFamily="18" charset="0"/>
              </a:rPr>
              <a:t> Adhere to industry best practices (e.g., encryption, multi-factor authentication) to protect sensitive data from breaches and unauthorized access.</a:t>
            </a:r>
          </a:p>
          <a:p>
            <a:r>
              <a:rPr lang="en-US" sz="2400" b="1" dirty="0">
                <a:solidFill>
                  <a:srgbClr val="00B050"/>
                </a:solidFill>
                <a:latin typeface="Lucida Bright" panose="02040602050505020304" pitchFamily="18" charset="0"/>
              </a:rPr>
              <a:t>Fair Use of Resources</a:t>
            </a:r>
            <a:endParaRPr lang="en-US" sz="2400" dirty="0">
              <a:solidFill>
                <a:srgbClr val="00B050"/>
              </a:solidFill>
              <a:latin typeface="Lucida Bright" panose="02040602050505020304" pitchFamily="18" charset="0"/>
            </a:endParaRPr>
          </a:p>
          <a:p>
            <a:pPr>
              <a:buFont typeface="Arial" panose="020B0604020202020204" pitchFamily="34" charset="0"/>
              <a:buChar char="•"/>
            </a:pPr>
            <a:r>
              <a:rPr lang="en-US" sz="1800" dirty="0">
                <a:latin typeface="Lucida Bright" panose="02040602050505020304" pitchFamily="18" charset="0"/>
              </a:rPr>
              <a:t> Avoid monopolizing cloud resources or bandwidth, ensuring fair access and preventing service disruptions for other users.</a:t>
            </a:r>
          </a:p>
          <a:p>
            <a:endParaRPr lang="en-US" sz="1800" dirty="0">
              <a:latin typeface="Lucida Bright" panose="02040602050505020304" pitchFamily="18" charset="0"/>
            </a:endParaRPr>
          </a:p>
        </p:txBody>
      </p:sp>
    </p:spTree>
    <p:custDataLst>
      <p:tags r:id="rId1"/>
    </p:custDataLst>
    <p:extLst>
      <p:ext uri="{BB962C8B-B14F-4D97-AF65-F5344CB8AC3E}">
        <p14:creationId xmlns:p14="http://schemas.microsoft.com/office/powerpoint/2010/main" val="35019736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4842">
        <p15:prstTrans prst="drape"/>
      </p:transition>
    </mc:Choice>
    <mc:Fallback xmlns="">
      <p:transition spd="slow" advTm="4484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mph" presetSubtype="2" fill="hold" grpId="0" nodeType="clickEffect">
                                  <p:stCondLst>
                                    <p:cond delay="0"/>
                                  </p:stCondLst>
                                  <p:childTnLst>
                                    <p:animClr clrSpc="rgb" dir="cw">
                                      <p:cBhvr>
                                        <p:cTn id="11" dur="2000" fill="hold"/>
                                        <p:tgtEl>
                                          <p:spTgt spid="7"/>
                                        </p:tgtEl>
                                        <p:attrNameLst>
                                          <p:attrName>fillcolor</p:attrName>
                                        </p:attrNameLst>
                                      </p:cBhvr>
                                      <p:to>
                                        <a:schemeClr val="accent2"/>
                                      </p:to>
                                    </p:animClr>
                                    <p:set>
                                      <p:cBhvr>
                                        <p:cTn id="12" dur="2000" fill="hold"/>
                                        <p:tgtEl>
                                          <p:spTgt spid="7"/>
                                        </p:tgtEl>
                                        <p:attrNameLst>
                                          <p:attrName>fill.type</p:attrName>
                                        </p:attrNameLst>
                                      </p:cBhvr>
                                      <p:to>
                                        <p:strVal val="solid"/>
                                      </p:to>
                                    </p:set>
                                    <p:set>
                                      <p:cBhvr>
                                        <p:cTn id="13" dur="2000" fill="hold"/>
                                        <p:tgtEl>
                                          <p:spTgt spid="7"/>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6" presetClass="emph" presetSubtype="0" fill="hold" nodeType="clickEffect">
                                  <p:stCondLst>
                                    <p:cond delay="0"/>
                                  </p:stCondLst>
                                  <p:iterate type="lt">
                                    <p:tmPct val="4000"/>
                                  </p:iterate>
                                  <p:childTnLst>
                                    <p:set>
                                      <p:cBhvr override="childStyle">
                                        <p:cTn id="17" dur="500" fill="hold"/>
                                        <p:tgtEl>
                                          <p:spTgt spid="8">
                                            <p:txEl>
                                              <p:pRg st="0" end="0"/>
                                            </p:txEl>
                                          </p:spTgt>
                                        </p:tgtEl>
                                        <p:attrNameLst>
                                          <p:attrName>style.color</p:attrName>
                                        </p:attrNameLst>
                                      </p:cBhvr>
                                      <p:to>
                                        <p:clrVal>
                                          <a:schemeClr val="accent2"/>
                                        </p:clrVal>
                                      </p:to>
                                    </p:set>
                                    <p:set>
                                      <p:cBhvr>
                                        <p:cTn id="18" dur="500" fill="hold"/>
                                        <p:tgtEl>
                                          <p:spTgt spid="8">
                                            <p:txEl>
                                              <p:pRg st="0" end="0"/>
                                            </p:txEl>
                                          </p:spTgt>
                                        </p:tgtEl>
                                        <p:attrNameLst>
                                          <p:attrName>fillcolor</p:attrName>
                                        </p:attrNameLst>
                                      </p:cBhvr>
                                      <p:to>
                                        <p:clrVal>
                                          <a:schemeClr val="accent2"/>
                                        </p:clrVal>
                                      </p:to>
                                    </p:set>
                                    <p:set>
                                      <p:cBhvr>
                                        <p:cTn id="19" dur="500" fill="hold"/>
                                        <p:tgtEl>
                                          <p:spTgt spid="8">
                                            <p:txEl>
                                              <p:pRg st="0" end="0"/>
                                            </p:txEl>
                                          </p:spTgt>
                                        </p:tgtEl>
                                        <p:attrNameLst>
                                          <p:attrName>fill.type</p:attrName>
                                        </p:attrNameLst>
                                      </p:cBhvr>
                                      <p:to>
                                        <p:strVal val="solid"/>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xEl>
                                              <p:pRg st="1" end="1"/>
                                            </p:txEl>
                                          </p:spTgt>
                                        </p:tgtEl>
                                        <p:attrNameLst>
                                          <p:attrName>style.visibility</p:attrName>
                                        </p:attrNameLst>
                                      </p:cBhvr>
                                      <p:to>
                                        <p:strVal val="visible"/>
                                      </p:to>
                                    </p:set>
                                    <p:anim calcmode="lin" valueType="num">
                                      <p:cBhvr additive="base">
                                        <p:cTn id="24"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mph" presetSubtype="0" fill="hold" nodeType="clickEffect">
                                  <p:stCondLst>
                                    <p:cond delay="0"/>
                                  </p:stCondLst>
                                  <p:iterate type="lt">
                                    <p:tmPct val="4000"/>
                                  </p:iterate>
                                  <p:childTnLst>
                                    <p:set>
                                      <p:cBhvr override="childStyle">
                                        <p:cTn id="29" dur="500" fill="hold"/>
                                        <p:tgtEl>
                                          <p:spTgt spid="8">
                                            <p:txEl>
                                              <p:pRg st="2" end="2"/>
                                            </p:txEl>
                                          </p:spTgt>
                                        </p:tgtEl>
                                        <p:attrNameLst>
                                          <p:attrName>style.color</p:attrName>
                                        </p:attrNameLst>
                                      </p:cBhvr>
                                      <p:to>
                                        <p:clrVal>
                                          <a:schemeClr val="accent2"/>
                                        </p:clrVal>
                                      </p:to>
                                    </p:set>
                                    <p:set>
                                      <p:cBhvr>
                                        <p:cTn id="30" dur="500" fill="hold"/>
                                        <p:tgtEl>
                                          <p:spTgt spid="8">
                                            <p:txEl>
                                              <p:pRg st="2" end="2"/>
                                            </p:txEl>
                                          </p:spTgt>
                                        </p:tgtEl>
                                        <p:attrNameLst>
                                          <p:attrName>fillcolor</p:attrName>
                                        </p:attrNameLst>
                                      </p:cBhvr>
                                      <p:to>
                                        <p:clrVal>
                                          <a:schemeClr val="accent2"/>
                                        </p:clrVal>
                                      </p:to>
                                    </p:set>
                                    <p:set>
                                      <p:cBhvr>
                                        <p:cTn id="31" dur="500" fill="hold"/>
                                        <p:tgtEl>
                                          <p:spTgt spid="8">
                                            <p:txEl>
                                              <p:pRg st="2" end="2"/>
                                            </p:txEl>
                                          </p:spTgt>
                                        </p:tgtEl>
                                        <p:attrNameLst>
                                          <p:attrName>fill.type</p:attrName>
                                        </p:attrNameLst>
                                      </p:cBhvr>
                                      <p:to>
                                        <p:strVal val="solid"/>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8">
                                            <p:txEl>
                                              <p:pRg st="3" end="3"/>
                                            </p:txEl>
                                          </p:spTgt>
                                        </p:tgtEl>
                                        <p:attrNameLst>
                                          <p:attrName>style.visibility</p:attrName>
                                        </p:attrNameLst>
                                      </p:cBhvr>
                                      <p:to>
                                        <p:strVal val="visible"/>
                                      </p:to>
                                    </p:set>
                                    <p:anim calcmode="lin" valueType="num">
                                      <p:cBhvr additive="base">
                                        <p:cTn id="36"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mph" presetSubtype="0" fill="hold" nodeType="clickEffect">
                                  <p:stCondLst>
                                    <p:cond delay="0"/>
                                  </p:stCondLst>
                                  <p:iterate type="lt">
                                    <p:tmPct val="4000"/>
                                  </p:iterate>
                                  <p:childTnLst>
                                    <p:set>
                                      <p:cBhvr override="childStyle">
                                        <p:cTn id="41" dur="500" fill="hold"/>
                                        <p:tgtEl>
                                          <p:spTgt spid="8">
                                            <p:txEl>
                                              <p:pRg st="4" end="4"/>
                                            </p:txEl>
                                          </p:spTgt>
                                        </p:tgtEl>
                                        <p:attrNameLst>
                                          <p:attrName>style.color</p:attrName>
                                        </p:attrNameLst>
                                      </p:cBhvr>
                                      <p:to>
                                        <p:clrVal>
                                          <a:schemeClr val="accent2"/>
                                        </p:clrVal>
                                      </p:to>
                                    </p:set>
                                    <p:set>
                                      <p:cBhvr>
                                        <p:cTn id="42" dur="500" fill="hold"/>
                                        <p:tgtEl>
                                          <p:spTgt spid="8">
                                            <p:txEl>
                                              <p:pRg st="4" end="4"/>
                                            </p:txEl>
                                          </p:spTgt>
                                        </p:tgtEl>
                                        <p:attrNameLst>
                                          <p:attrName>fillcolor</p:attrName>
                                        </p:attrNameLst>
                                      </p:cBhvr>
                                      <p:to>
                                        <p:clrVal>
                                          <a:schemeClr val="accent2"/>
                                        </p:clrVal>
                                      </p:to>
                                    </p:set>
                                    <p:set>
                                      <p:cBhvr>
                                        <p:cTn id="43" dur="500" fill="hold"/>
                                        <p:tgtEl>
                                          <p:spTgt spid="8">
                                            <p:txEl>
                                              <p:pRg st="4" end="4"/>
                                            </p:txEl>
                                          </p:spTgt>
                                        </p:tgtEl>
                                        <p:attrNameLst>
                                          <p:attrName>fill.type</p:attrName>
                                        </p:attrNameLst>
                                      </p:cBhvr>
                                      <p:to>
                                        <p:strVal val="solid"/>
                                      </p:to>
                                    </p:se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8">
                                            <p:txEl>
                                              <p:pRg st="5" end="5"/>
                                            </p:txEl>
                                          </p:spTgt>
                                        </p:tgtEl>
                                        <p:attrNameLst>
                                          <p:attrName>style.visibility</p:attrName>
                                        </p:attrNameLst>
                                      </p:cBhvr>
                                      <p:to>
                                        <p:strVal val="visible"/>
                                      </p:to>
                                    </p:set>
                                    <p:anim calcmode="lin" valueType="num">
                                      <p:cBhvr additive="base">
                                        <p:cTn id="48"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B0AE-5ADD-1975-6BDD-38608925072A}"/>
              </a:ext>
            </a:extLst>
          </p:cNvPr>
          <p:cNvSpPr>
            <a:spLocks noGrp="1"/>
          </p:cNvSpPr>
          <p:nvPr>
            <p:ph type="title"/>
          </p:nvPr>
        </p:nvSpPr>
        <p:spPr>
          <a:xfrm>
            <a:off x="518161" y="142861"/>
            <a:ext cx="8077199" cy="1036955"/>
          </a:xfrm>
        </p:spPr>
        <p:txBody>
          <a:bodyPr anchor="ctr">
            <a:normAutofit fontScale="90000"/>
          </a:bodyPr>
          <a:lstStyle/>
          <a:p>
            <a:pPr algn="ctr"/>
            <a:r>
              <a:rPr lang="en-US" sz="3600" b="1" dirty="0">
                <a:solidFill>
                  <a:srgbClr val="0070C0"/>
                </a:solidFill>
                <a:latin typeface="Bell MT" panose="02020503060305020303" pitchFamily="18" charset="0"/>
              </a:rPr>
              <a:t>Code of Ethics for Tech Startups</a:t>
            </a:r>
            <a:endParaRPr lang="en-US" sz="3600" dirty="0">
              <a:solidFill>
                <a:srgbClr val="0070C0"/>
              </a:solidFill>
              <a:latin typeface="Bell MT" panose="02020503060305020303" pitchFamily="18" charset="0"/>
            </a:endParaRPr>
          </a:p>
        </p:txBody>
      </p:sp>
      <p:sp>
        <p:nvSpPr>
          <p:cNvPr id="4" name="Content Placeholder 3">
            <a:extLst>
              <a:ext uri="{FF2B5EF4-FFF2-40B4-BE49-F238E27FC236}">
                <a16:creationId xmlns:a16="http://schemas.microsoft.com/office/drawing/2014/main" id="{701C2F4A-ABC8-39B2-B7BB-36C02B7A4540}"/>
              </a:ext>
            </a:extLst>
          </p:cNvPr>
          <p:cNvSpPr>
            <a:spLocks noGrp="1"/>
          </p:cNvSpPr>
          <p:nvPr>
            <p:ph sz="quarter" idx="10"/>
          </p:nvPr>
        </p:nvSpPr>
        <p:spPr>
          <a:xfrm>
            <a:off x="203200" y="1327923"/>
            <a:ext cx="4455159" cy="5066438"/>
          </a:xfrm>
        </p:spPr>
        <p:txBody>
          <a:bodyPr vert="horz" lIns="91440" tIns="45720" rIns="91440" bIns="45720" rtlCol="0">
            <a:noAutofit/>
          </a:bodyPr>
          <a:lstStyle/>
          <a:p>
            <a:r>
              <a:rPr lang="en-US" sz="1800" b="0" dirty="0">
                <a:latin typeface="Lucida Bright" panose="02040602050505020304" pitchFamily="18" charset="0"/>
              </a:rPr>
              <a:t>Be clear and open about how data is collected, stored, and used, building trust with customers.</a:t>
            </a:r>
          </a:p>
          <a:p>
            <a:r>
              <a:rPr lang="en-US" sz="1800" b="0" dirty="0">
                <a:latin typeface="Lucida Bright" panose="02040602050505020304" pitchFamily="18" charset="0"/>
              </a:rPr>
              <a:t>Take accountability for any service disruptions or data breaches, and act promptly to address issues and mitigate impacts.</a:t>
            </a:r>
          </a:p>
          <a:p>
            <a:r>
              <a:rPr lang="en-US" sz="1800" b="0" dirty="0">
                <a:latin typeface="Lucida Bright" panose="02040602050505020304" pitchFamily="18" charset="0"/>
              </a:rPr>
              <a:t>Engage in ethical business practices by avoiding tactics like scraping competitor data or exploiting loopholes in regulations.</a:t>
            </a:r>
          </a:p>
          <a:p>
            <a:r>
              <a:rPr lang="en-US" sz="1800" b="0" dirty="0">
                <a:latin typeface="Lucida Bright" panose="02040602050505020304" pitchFamily="18" charset="0"/>
              </a:rPr>
              <a:t>Prioritize user trust and satisfaction by ensuring privacy, security, and delivering value, maintaining long-term relationships with customers.</a:t>
            </a:r>
          </a:p>
          <a:p>
            <a:endParaRPr lang="en-US" sz="1800" b="0" dirty="0">
              <a:latin typeface="Lucida Bright" panose="02040602050505020304" pitchFamily="18" charset="0"/>
            </a:endParaRPr>
          </a:p>
        </p:txBody>
      </p:sp>
      <p:sp>
        <p:nvSpPr>
          <p:cNvPr id="5" name="Slide Number Placeholder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8</a:t>
            </a:fld>
            <a:endParaRPr lang="en-US"/>
          </a:p>
        </p:txBody>
      </p:sp>
      <p:graphicFrame>
        <p:nvGraphicFramePr>
          <p:cNvPr id="11" name="Content Placeholder 2">
            <a:extLst>
              <a:ext uri="{FF2B5EF4-FFF2-40B4-BE49-F238E27FC236}">
                <a16:creationId xmlns:a16="http://schemas.microsoft.com/office/drawing/2014/main" id="{F21C6E36-6C72-7C31-12C7-95847C6C16D7}"/>
              </a:ext>
            </a:extLst>
          </p:cNvPr>
          <p:cNvGraphicFramePr>
            <a:graphicFrameLocks noGrp="1"/>
          </p:cNvGraphicFramePr>
          <p:nvPr>
            <p:ph sz="quarter" idx="11"/>
            <p:extLst>
              <p:ext uri="{D42A27DB-BD31-4B8C-83A1-F6EECF244321}">
                <p14:modId xmlns:p14="http://schemas.microsoft.com/office/powerpoint/2010/main" val="3671629908"/>
              </p:ext>
            </p:extLst>
          </p:nvPr>
        </p:nvGraphicFramePr>
        <p:xfrm>
          <a:off x="4968240" y="1327923"/>
          <a:ext cx="6939280" cy="45817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569699605"/>
      </p:ext>
    </p:extLst>
  </p:cSld>
  <p:clrMapOvr>
    <a:masterClrMapping/>
  </p:clrMapOvr>
  <mc:AlternateContent xmlns:mc="http://schemas.openxmlformats.org/markup-compatibility/2006" xmlns:p14="http://schemas.microsoft.com/office/powerpoint/2010/main">
    <mc:Choice Requires="p14">
      <p:transition spd="slow" p14:dur="1500" advTm="30738">
        <p14:window dir="vert"/>
      </p:transition>
    </mc:Choice>
    <mc:Fallback xmlns="">
      <p:transition spd="slow" advTm="3073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1"/>
                                        </p:tgtEl>
                                      </p:cBhvr>
                                    </p:animEffect>
                                    <p:animScale>
                                      <p:cBhvr>
                                        <p:cTn id="12" dur="250" autoRev="1" fill="hold"/>
                                        <p:tgtEl>
                                          <p:spTgt spid="11"/>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 calcmode="lin" valueType="num">
                                      <p:cBhvr additive="base">
                                        <p:cTn id="1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 calcmode="lin" valueType="num">
                                      <p:cBhvr additive="base">
                                        <p:cTn id="2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base">
                                        <p:cTn id="2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 calcmode="lin" valueType="num">
                                      <p:cBhvr additive="base">
                                        <p:cTn id="2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1"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8221-C29B-07A3-B569-B8B466B1020B}"/>
              </a:ext>
            </a:extLst>
          </p:cNvPr>
          <p:cNvSpPr>
            <a:spLocks noGrp="1"/>
          </p:cNvSpPr>
          <p:nvPr>
            <p:ph type="title"/>
          </p:nvPr>
        </p:nvSpPr>
        <p:spPr>
          <a:xfrm>
            <a:off x="5316632" y="1777253"/>
            <a:ext cx="6239434" cy="3684494"/>
          </a:xfrm>
        </p:spPr>
        <p:txBody>
          <a:bodyPr>
            <a:noAutofit/>
          </a:bodyPr>
          <a:lstStyle/>
          <a:p>
            <a:pPr algn="ctr"/>
            <a:r>
              <a:rPr lang="en-US" b="1" dirty="0">
                <a:solidFill>
                  <a:srgbClr val="92D050"/>
                </a:solidFill>
                <a:latin typeface="Bell MT" panose="02020503060305020303" pitchFamily="18" charset="0"/>
              </a:rPr>
              <a:t>Real-Life Examples of Startups Using Cloud Computing</a:t>
            </a:r>
          </a:p>
        </p:txBody>
      </p:sp>
      <p:pic>
        <p:nvPicPr>
          <p:cNvPr id="5" name="Picture Placeholder 4">
            <a:extLst>
              <a:ext uri="{FF2B5EF4-FFF2-40B4-BE49-F238E27FC236}">
                <a16:creationId xmlns:a16="http://schemas.microsoft.com/office/drawing/2014/main" id="{EE30546E-D63D-6DD8-4DA7-41DD51A44C2F}"/>
              </a:ext>
            </a:extLst>
          </p:cNvPr>
          <p:cNvPicPr>
            <a:picLocks noGrp="1" noChangeAspect="1"/>
          </p:cNvPicPr>
          <p:nvPr>
            <p:ph type="pic" sz="quarter" idx="11"/>
          </p:nvPr>
        </p:nvPicPr>
        <p:blipFill>
          <a:blip r:embed="rId4"/>
          <a:srcRect l="17002" r="17002"/>
          <a:stretch/>
        </p:blipFill>
        <p:spPr>
          <a:xfrm>
            <a:off x="0" y="0"/>
            <a:ext cx="6096000" cy="6858000"/>
          </a:xfrm>
        </p:spPr>
      </p:pic>
    </p:spTree>
    <p:custDataLst>
      <p:tags r:id="rId1"/>
    </p:custDataLst>
    <p:extLst>
      <p:ext uri="{BB962C8B-B14F-4D97-AF65-F5344CB8AC3E}">
        <p14:creationId xmlns:p14="http://schemas.microsoft.com/office/powerpoint/2010/main" val="1760417424"/>
      </p:ext>
    </p:extLst>
  </p:cSld>
  <p:clrMapOvr>
    <a:masterClrMapping/>
  </p:clrMapOvr>
  <mc:AlternateContent xmlns:mc="http://schemas.openxmlformats.org/markup-compatibility/2006" xmlns:p14="http://schemas.microsoft.com/office/powerpoint/2010/main">
    <mc:Choice Requires="p14">
      <p:transition spd="slow" p14:dur="900" advTm="5832">
        <p14:warp dir="in"/>
      </p:transition>
    </mc:Choice>
    <mc:Fallback xmlns="">
      <p:transition spd="slow" advTm="583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9"/>
</p:tagLst>
</file>

<file path=ppt/tags/tag10.xml><?xml version="1.0" encoding="utf-8"?>
<p:tagLst xmlns:a="http://schemas.openxmlformats.org/drawingml/2006/main" xmlns:r="http://schemas.openxmlformats.org/officeDocument/2006/relationships" xmlns:p="http://schemas.openxmlformats.org/presentationml/2006/main">
  <p:tag name="TIMING" val="|0.7"/>
</p:tagLst>
</file>

<file path=ppt/tags/tag11.xml><?xml version="1.0" encoding="utf-8"?>
<p:tagLst xmlns:a="http://schemas.openxmlformats.org/drawingml/2006/main" xmlns:r="http://schemas.openxmlformats.org/officeDocument/2006/relationships" xmlns:p="http://schemas.openxmlformats.org/presentationml/2006/main">
  <p:tag name="TIMING" val="|0.8|3.2|2|1.6|1.5|1.2|1.1|1.3|1"/>
</p:tagLst>
</file>

<file path=ppt/tags/tag12.xml><?xml version="1.0" encoding="utf-8"?>
<p:tagLst xmlns:a="http://schemas.openxmlformats.org/drawingml/2006/main" xmlns:r="http://schemas.openxmlformats.org/officeDocument/2006/relationships" xmlns:p="http://schemas.openxmlformats.org/presentationml/2006/main">
  <p:tag name="TIMING" val="|1.2|1.5|1.6"/>
</p:tagLst>
</file>

<file path=ppt/tags/tag2.xml><?xml version="1.0" encoding="utf-8"?>
<p:tagLst xmlns:a="http://schemas.openxmlformats.org/drawingml/2006/main" xmlns:r="http://schemas.openxmlformats.org/officeDocument/2006/relationships" xmlns:p="http://schemas.openxmlformats.org/presentationml/2006/main">
  <p:tag name="TIMING" val="|1.5|2.6"/>
</p:tagLst>
</file>

<file path=ppt/tags/tag3.xml><?xml version="1.0" encoding="utf-8"?>
<p:tagLst xmlns:a="http://schemas.openxmlformats.org/drawingml/2006/main" xmlns:r="http://schemas.openxmlformats.org/officeDocument/2006/relationships" xmlns:p="http://schemas.openxmlformats.org/presentationml/2006/main">
  <p:tag name="TIMING" val="|0.6|1.5|31.8|0.9"/>
</p:tagLst>
</file>

<file path=ppt/tags/tag4.xml><?xml version="1.0" encoding="utf-8"?>
<p:tagLst xmlns:a="http://schemas.openxmlformats.org/drawingml/2006/main" xmlns:r="http://schemas.openxmlformats.org/officeDocument/2006/relationships" xmlns:p="http://schemas.openxmlformats.org/presentationml/2006/main">
  <p:tag name="TIMING" val="|0.5|2.6|2.7|2.9|1.5|2"/>
</p:tagLst>
</file>

<file path=ppt/tags/tag5.xml><?xml version="1.0" encoding="utf-8"?>
<p:tagLst xmlns:a="http://schemas.openxmlformats.org/drawingml/2006/main" xmlns:r="http://schemas.openxmlformats.org/officeDocument/2006/relationships" xmlns:p="http://schemas.openxmlformats.org/presentationml/2006/main">
  <p:tag name="TIMING" val="|0.7|6|1.7|1.3|2.1|1.4|1.2|1.3|1.9|1.4"/>
</p:tagLst>
</file>

<file path=ppt/tags/tag6.xml><?xml version="1.0" encoding="utf-8"?>
<p:tagLst xmlns:a="http://schemas.openxmlformats.org/drawingml/2006/main" xmlns:r="http://schemas.openxmlformats.org/officeDocument/2006/relationships" xmlns:p="http://schemas.openxmlformats.org/presentationml/2006/main">
  <p:tag name="TIMING" val="|0.8|2.3|1.5|1.1|1|0.9|1.2|1|1"/>
</p:tagLst>
</file>

<file path=ppt/tags/tag7.xml><?xml version="1.0" encoding="utf-8"?>
<p:tagLst xmlns:a="http://schemas.openxmlformats.org/drawingml/2006/main" xmlns:r="http://schemas.openxmlformats.org/officeDocument/2006/relationships" xmlns:p="http://schemas.openxmlformats.org/presentationml/2006/main">
  <p:tag name="TIMING" val="|0.5|1.3|2|1.6|1.4|1|0.9|1"/>
</p:tagLst>
</file>

<file path=ppt/tags/tag8.xml><?xml version="1.0" encoding="utf-8"?>
<p:tagLst xmlns:a="http://schemas.openxmlformats.org/drawingml/2006/main" xmlns:r="http://schemas.openxmlformats.org/officeDocument/2006/relationships" xmlns:p="http://schemas.openxmlformats.org/presentationml/2006/main">
  <p:tag name="TIMING" val="|0.1|1.6|1.8"/>
</p:tagLst>
</file>

<file path=ppt/tags/tag9.xml><?xml version="1.0" encoding="utf-8"?>
<p:tagLst xmlns:a="http://schemas.openxmlformats.org/drawingml/2006/main" xmlns:r="http://schemas.openxmlformats.org/officeDocument/2006/relationships" xmlns:p="http://schemas.openxmlformats.org/presentationml/2006/main">
  <p:tag name="TIMING" val="|0.8|1.7"/>
</p:tagLst>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7B53FD5-8F3E-4406-8404-9F78B5E6376E}">
  <ds:schemaRef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purl.org/dc/terms/"/>
    <ds:schemaRef ds:uri="http://purl.org/dc/elements/1.1/"/>
    <ds:schemaRef ds:uri="http://schemas.microsoft.com/sharepoint/v3"/>
    <ds:schemaRef ds:uri="http://www.w3.org/XML/1998/namespace"/>
    <ds:schemaRef ds:uri="http://purl.org/dc/dcmitype/"/>
    <ds:schemaRef ds:uri="230e9df3-be65-4c73-a93b-d1236ebd677e"/>
    <ds:schemaRef ds:uri="16c05727-aa75-4e4a-9b5f-8a80a1165891"/>
    <ds:schemaRef ds:uri="71af3243-3dd4-4a8d-8c0d-dd76da1f02a5"/>
  </ds:schemaRefs>
</ds:datastoreItem>
</file>

<file path=customXml/itemProps2.xml><?xml version="1.0" encoding="utf-8"?>
<ds:datastoreItem xmlns:ds="http://schemas.openxmlformats.org/officeDocument/2006/customXml" ds:itemID="{B133F63F-9110-40E7-9727-485934F41506}">
  <ds:schemaRefs>
    <ds:schemaRef ds:uri="http://schemas.microsoft.com/sharepoint/v3/contenttype/forms"/>
  </ds:schemaRefs>
</ds:datastoreItem>
</file>

<file path=customXml/itemProps3.xml><?xml version="1.0" encoding="utf-8"?>
<ds:datastoreItem xmlns:ds="http://schemas.openxmlformats.org/officeDocument/2006/customXml" ds:itemID="{268EFD9E-464D-4A64-8503-21EC026015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128</TotalTime>
  <Words>796</Words>
  <Application>Microsoft Office PowerPoint</Application>
  <PresentationFormat>Widescreen</PresentationFormat>
  <Paragraphs>98</Paragraphs>
  <Slides>12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Bell MT</vt:lpstr>
      <vt:lpstr>Berlin Sans FB</vt:lpstr>
      <vt:lpstr>Calibri</vt:lpstr>
      <vt:lpstr>Lucida Bright</vt:lpstr>
      <vt:lpstr>Tenorite</vt:lpstr>
      <vt:lpstr>Wingdings</vt:lpstr>
      <vt:lpstr>Custom</vt:lpstr>
      <vt:lpstr>WELCOME</vt:lpstr>
      <vt:lpstr>The Role of Cloud Computing in Modern Tech Startups</vt:lpstr>
      <vt:lpstr>Company overview</vt:lpstr>
      <vt:lpstr>Key Features of Cloud Computing</vt:lpstr>
      <vt:lpstr>How Tech Startups Run with Cloud Computing </vt:lpstr>
      <vt:lpstr>Benefits for Startups</vt:lpstr>
      <vt:lpstr>Ethical Considerations  in Cloud Computing</vt:lpstr>
      <vt:lpstr>Code of Ethics for Tech Startups</vt:lpstr>
      <vt:lpstr>Real-Life Examples of Startups Using Cloud Computing</vt:lpstr>
      <vt:lpstr>Utilizes cloud storage to provide seamless file sharing and collaboration tools, enabling users to access data from anywhere.  Leverages cloud scalability to support millions of users for video conferencing, ensuring high-quality service even during peak demands.  Provides secure and reliable cloud-powered payment solutions, helping businesses of all sizes process transactions efficiently.  Cloud computing has been instrumental in boosting these startups’ growth by offering cost-effective scalability, enhanced performance, and the ability to focus on innovation rather than infrastructure management.</vt:lpstr>
      <vt:lpstr>Future Trends in Cloud Computing for Startups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Tridib Sarkar</dc:creator>
  <cp:lastModifiedBy>tridib sarkar</cp:lastModifiedBy>
  <cp:revision>164</cp:revision>
  <dcterms:created xsi:type="dcterms:W3CDTF">2025-01-11T08:17:03Z</dcterms:created>
  <dcterms:modified xsi:type="dcterms:W3CDTF">2025-01-16T18:22:48Z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